
<file path=[Content_Types].xml><?xml version="1.0" encoding="utf-8"?>
<Types xmlns="http://schemas.openxmlformats.org/package/2006/content-types">
  <Default Extension="tmp" ContentType="image/png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2" r:id="rId3"/>
    <p:sldId id="301" r:id="rId4"/>
    <p:sldId id="304" r:id="rId5"/>
    <p:sldId id="305" r:id="rId6"/>
    <p:sldId id="303" r:id="rId7"/>
    <p:sldId id="306" r:id="rId8"/>
    <p:sldId id="274" r:id="rId9"/>
    <p:sldId id="257" r:id="rId10"/>
    <p:sldId id="275" r:id="rId11"/>
    <p:sldId id="276" r:id="rId12"/>
    <p:sldId id="277" r:id="rId13"/>
    <p:sldId id="259" r:id="rId14"/>
    <p:sldId id="282" r:id="rId15"/>
    <p:sldId id="260" r:id="rId16"/>
    <p:sldId id="271" r:id="rId17"/>
    <p:sldId id="293" r:id="rId18"/>
    <p:sldId id="265" r:id="rId19"/>
    <p:sldId id="264" r:id="rId20"/>
    <p:sldId id="283" r:id="rId21"/>
    <p:sldId id="284" r:id="rId22"/>
    <p:sldId id="266" r:id="rId23"/>
    <p:sldId id="268" r:id="rId24"/>
    <p:sldId id="269" r:id="rId25"/>
    <p:sldId id="272" r:id="rId26"/>
    <p:sldId id="307" r:id="rId27"/>
    <p:sldId id="267" r:id="rId28"/>
    <p:sldId id="270" r:id="rId29"/>
    <p:sldId id="287" r:id="rId30"/>
    <p:sldId id="288" r:id="rId31"/>
    <p:sldId id="290" r:id="rId32"/>
    <p:sldId id="289" r:id="rId33"/>
    <p:sldId id="298" r:id="rId34"/>
    <p:sldId id="295" r:id="rId35"/>
    <p:sldId id="291" r:id="rId36"/>
  </p:sldIdLst>
  <p:sldSz cx="9144000" cy="6858000" type="screen4x3"/>
  <p:notesSz cx="6797675" cy="9926638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a Maksimenkova" initials="OM" lastIdx="1" clrIdx="0">
    <p:extLst>
      <p:ext uri="{19B8F6BF-5375-455C-9EA6-DF929625EA0E}">
        <p15:presenceInfo xmlns:p15="http://schemas.microsoft.com/office/powerpoint/2012/main" userId="f2714537069f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  <a:srgbClr val="009900"/>
    <a:srgbClr val="0000FF"/>
    <a:srgbClr val="CC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700" autoAdjust="0"/>
  </p:normalViewPr>
  <p:slideViewPr>
    <p:cSldViewPr>
      <p:cViewPr varScale="1">
        <p:scale>
          <a:sx n="104" d="100"/>
          <a:sy n="104" d="100"/>
        </p:scale>
        <p:origin x="13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33302"/>
    </p:cViewPr>
  </p:sorterViewPr>
  <p:notesViewPr>
    <p:cSldViewPr>
      <p:cViewPr varScale="1">
        <p:scale>
          <a:sx n="47" d="100"/>
          <a:sy n="47" d="100"/>
        </p:scale>
        <p:origin x="-1402" y="-8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58CB46D-6C32-41A2-8F62-2F459E0120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097A2D-1B3C-49B1-995E-78AB7843A9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DCFB8A79-15F1-4AA6-AC76-5AE646D362AC}" type="datetimeFigureOut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C1E25A-5A24-45D6-B40B-E52A0C406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u-RU"/>
              <a:t>Курс "Программирование"                В.В. Подбельский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1EF371-DBE6-495C-9BEA-D634C41BD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01B07A0-8907-4800-BBD2-BAC797ECC45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7AB944A-F2B8-408F-B12E-1E67BA6490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1BFC737-0375-4453-82EA-10A1BC099A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485B013-ABBC-46C7-A79F-389D278B319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C2CA7B6-0DD6-46B5-8F68-C0A3F341043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50F87B4-6900-494E-8CFC-1C6B2FB73F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u-RU"/>
              <a:t>Курс "Программирование"                В.В. Подбельский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233C31F7-95C1-4CF1-B79A-49CF98B530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AAB1457-5B81-4D5D-89C7-94FD5670D1B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ru-ru/library/dwhawy9k.aspx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ru-ru/library/dwhawy9k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E9A8692-98B2-4C88-B5EE-CBA5B6F82B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FAF694-C786-43CF-98B9-464B07C56B1B}" type="slidenum">
              <a:rPr lang="ru-RU" altLang="ru-RU" smtClean="0"/>
              <a:pPr/>
              <a:t>1</a:t>
            </a:fld>
            <a:endParaRPr lang="ru-RU" altLang="ru-RU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D7DC4EB-B3EA-4B12-9C19-B445672C4E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5D0A053-0B3B-47DD-9D0A-7A7F94545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149" name="Нижний колонтитул 8">
            <a:extLst>
              <a:ext uri="{FF2B5EF4-FFF2-40B4-BE49-F238E27FC236}">
                <a16:creationId xmlns:a16="http://schemas.microsoft.com/office/drawing/2014/main" id="{AC6D1C5A-217E-4746-81AA-1DC9828C5A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7EF65BD3-4043-4003-8856-96CEB8C89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86A41349-2588-4566-A0C9-FA6B20EFA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E9C6EBEE-FCEC-4D7D-856E-CA485AA83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BC9F8B-9B03-4C7F-94C2-70CE410BCC69}" type="slidenum">
              <a:rPr lang="ru-RU" altLang="ru-RU" smtClean="0">
                <a:cs typeface="Arial" panose="020B0604020202020204" pitchFamily="34" charset="0"/>
              </a:rPr>
              <a:pPr/>
              <a:t>8</a:t>
            </a:fld>
            <a:endParaRPr lang="ru-RU" altLang="ru-RU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E8D1A83E-A7BD-4847-A2B9-19EBD302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D04285-D51D-41D9-88AE-E1F64DB7705C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CC7B13-3381-4FFD-A531-EF18641DDD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DA8F2E8-EC4D-4DC0-AB02-555C41B83F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</a:rPr>
              <a:t>аываываываываыав</a:t>
            </a:r>
          </a:p>
        </p:txBody>
      </p:sp>
      <p:sp>
        <p:nvSpPr>
          <p:cNvPr id="12293" name="Нижний колонтитул 8">
            <a:extLst>
              <a:ext uri="{FF2B5EF4-FFF2-40B4-BE49-F238E27FC236}">
                <a16:creationId xmlns:a16="http://schemas.microsoft.com/office/drawing/2014/main" id="{4B1F929C-0FA6-49CB-AC7C-D42F06689C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C5F617D4-B4EF-4C53-ACD3-E6D9E3A08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Заметки 2">
            <a:extLst>
              <a:ext uri="{FF2B5EF4-FFF2-40B4-BE49-F238E27FC236}">
                <a16:creationId xmlns:a16="http://schemas.microsoft.com/office/drawing/2014/main" id="{8AC29FB4-6A3D-4954-AE98-58F79351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</a:rPr>
              <a:t>В русской версии: Отладка – Запуск без отладки</a:t>
            </a:r>
          </a:p>
        </p:txBody>
      </p:sp>
      <p:sp>
        <p:nvSpPr>
          <p:cNvPr id="17412" name="Номер слайда 4">
            <a:extLst>
              <a:ext uri="{FF2B5EF4-FFF2-40B4-BE49-F238E27FC236}">
                <a16:creationId xmlns:a16="http://schemas.microsoft.com/office/drawing/2014/main" id="{826C9902-46E4-4FD4-BDE6-D0258C5AE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FB8921-6E4B-4C3E-921B-CBFE94472375}" type="slidenum">
              <a:rPr lang="ru-RU" altLang="ru-RU" smtClean="0"/>
              <a:pPr/>
              <a:t>13</a:t>
            </a:fld>
            <a:endParaRPr lang="ru-RU" altLang="ru-RU"/>
          </a:p>
        </p:txBody>
      </p:sp>
      <p:sp>
        <p:nvSpPr>
          <p:cNvPr id="17413" name="Нижний колонтитул 5">
            <a:extLst>
              <a:ext uri="{FF2B5EF4-FFF2-40B4-BE49-F238E27FC236}">
                <a16:creationId xmlns:a16="http://schemas.microsoft.com/office/drawing/2014/main" id="{83BE29A5-4B2A-4BD7-9924-7793D93C5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>
            <a:extLst>
              <a:ext uri="{FF2B5EF4-FFF2-40B4-BE49-F238E27FC236}">
                <a16:creationId xmlns:a16="http://schemas.microsoft.com/office/drawing/2014/main" id="{D86B00EF-A43D-4C25-944F-D4DCAAFE7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Заметки 2">
            <a:extLst>
              <a:ext uri="{FF2B5EF4-FFF2-40B4-BE49-F238E27FC236}">
                <a16:creationId xmlns:a16="http://schemas.microsoft.com/office/drawing/2014/main" id="{644A89A0-3A6C-4004-BBA9-36ABE3C68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ru-RU">
                <a:latin typeface="Arial" panose="020B0604020202020204" pitchFamily="34" charset="0"/>
                <a:hlinkClick r:id="rId3"/>
              </a:rPr>
              <a:t>http://msdn.microsoft.com/ru-ru/library/dwhawy9k.aspx</a:t>
            </a:r>
            <a:endParaRPr lang="ru-RU" altLang="ru-RU">
              <a:latin typeface="Arial" panose="020B0604020202020204" pitchFamily="34" charset="0"/>
            </a:endParaRPr>
          </a:p>
          <a:p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30724" name="Нижний колонтитул 3">
            <a:extLst>
              <a:ext uri="{FF2B5EF4-FFF2-40B4-BE49-F238E27FC236}">
                <a16:creationId xmlns:a16="http://schemas.microsoft.com/office/drawing/2014/main" id="{BF3E8B2D-2333-4A9B-AA28-32C06128D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  <p:sp>
        <p:nvSpPr>
          <p:cNvPr id="30725" name="Номер слайда 4">
            <a:extLst>
              <a:ext uri="{FF2B5EF4-FFF2-40B4-BE49-F238E27FC236}">
                <a16:creationId xmlns:a16="http://schemas.microsoft.com/office/drawing/2014/main" id="{60002773-07DD-474A-BE0C-6E4878E87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67B46-54C0-4391-9930-205DF82EF6F4}" type="slidenum">
              <a:rPr lang="ru-RU" altLang="ru-RU" smtClean="0"/>
              <a:pPr/>
              <a:t>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>
            <a:extLst>
              <a:ext uri="{FF2B5EF4-FFF2-40B4-BE49-F238E27FC236}">
                <a16:creationId xmlns:a16="http://schemas.microsoft.com/office/drawing/2014/main" id="{D86B00EF-A43D-4C25-944F-D4DCAAFE7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Заметки 2">
            <a:extLst>
              <a:ext uri="{FF2B5EF4-FFF2-40B4-BE49-F238E27FC236}">
                <a16:creationId xmlns:a16="http://schemas.microsoft.com/office/drawing/2014/main" id="{644A89A0-3A6C-4004-BBA9-36ABE3C68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ru-RU">
                <a:latin typeface="Arial" panose="020B0604020202020204" pitchFamily="34" charset="0"/>
                <a:hlinkClick r:id="rId3"/>
              </a:rPr>
              <a:t>http://msdn.microsoft.com/ru-ru/library/dwhawy9k.aspx</a:t>
            </a:r>
            <a:endParaRPr lang="ru-RU" altLang="ru-RU">
              <a:latin typeface="Arial" panose="020B0604020202020204" pitchFamily="34" charset="0"/>
            </a:endParaRPr>
          </a:p>
          <a:p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30724" name="Нижний колонтитул 3">
            <a:extLst>
              <a:ext uri="{FF2B5EF4-FFF2-40B4-BE49-F238E27FC236}">
                <a16:creationId xmlns:a16="http://schemas.microsoft.com/office/drawing/2014/main" id="{BF3E8B2D-2333-4A9B-AA28-32C06128D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  <p:sp>
        <p:nvSpPr>
          <p:cNvPr id="30725" name="Номер слайда 4">
            <a:extLst>
              <a:ext uri="{FF2B5EF4-FFF2-40B4-BE49-F238E27FC236}">
                <a16:creationId xmlns:a16="http://schemas.microsoft.com/office/drawing/2014/main" id="{60002773-07DD-474A-BE0C-6E4878E87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67B46-54C0-4391-9930-205DF82EF6F4}" type="slidenum">
              <a:rPr lang="ru-RU" altLang="ru-RU" smtClean="0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2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E5D2BA-EE4C-4E66-8618-EB6FAFCA1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DA677-9DA7-485F-9087-A7A1A3EAACF3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49C2E8-2B5D-4120-A7CB-7B1CBCBC37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0894B3-8BD2-41B3-A1F6-6573BD86AE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FAD0A-D297-4E4C-ACF3-CC4B547C4AD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10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3E5A07-C1A2-42E5-8BB1-7D0A734DE4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3F9D5-73AC-483F-A30D-5056E7B4FD36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04DACB-8C7F-43CE-8666-E932DF9A9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B1EBBB5-B137-490B-A6B1-B6CBB52376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AF694-C4B3-4068-97E2-EDA52E9A4C3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516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D83EE6-BF27-4350-8F45-F5CA9A3F44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2B15B-A30E-4E9E-9219-934B3AA8AA8D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5129BB-B2F4-4DF1-B954-93D206584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1F85F7-2BA4-4570-BCA3-947C05DD2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AFD9B-A7A0-4751-AAF2-A5FADBFCC7C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5548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B7BA5-A588-422A-B533-0F407F6C08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87916-0699-40A0-8206-10C27B749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B5DD3-6607-4865-B4B4-9742B748B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47C7D-6F91-47CC-9BE4-431B53535A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642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E6029B-A6AC-432B-AEA2-4EE4C3D479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4664C-3EDF-44D6-81C8-53906E51642E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A11C78-68D9-448A-BB4F-7B19149918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074450-E5AE-40A6-AA23-BD7C382EF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E2493-3B65-4E5F-BA82-1551650EBF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263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10867E-3671-4778-8170-6751ACCD1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30F33-509F-40F5-B8F6-5402063ACB18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C5FC81-643E-47DF-BAA1-7CBC19C30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4FEEEF-EC38-4C43-82BF-4E25A97D9D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27ABF-2B2C-4061-B28C-1A6D926ACBC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411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DC137-9533-4813-99E6-DC6863C621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39F1D-0C17-4300-9A04-702996D42A2F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FD762-4AC5-4E9C-B947-1A6B37DCC6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45553-0C74-4EA9-BE04-A7228068C0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21DAD-D629-438D-9A49-074EE6F33E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04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256728-0C62-482F-A53E-EA427FE61E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4E6E59-7F8B-4E07-BB06-BE4002D42E74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37CE21-B5BD-4928-9109-E623894FC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DD648A-DD49-4D6E-B7CA-C80DA97703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9446-E938-4D6F-8EEC-0A6C87DC0F5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318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A45DAB-2135-4CEF-931C-08A4DA6E3E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124FC-8350-4412-9675-BEA118F73B30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3C0196C-9A29-4676-A4F4-F1D53AE716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791823-ABD8-44B8-945C-5B75D29609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CBF5C-6804-47D2-B9D8-57EC3D94AEB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576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137ED13-629A-4536-ACC3-79C648267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EF9DB-FDEE-4A74-82D6-910ECBAD23AB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F3BF39-362A-4D48-8D2C-3A001566FD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D7FE0B-CD81-489E-9F42-F816746C6C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E10C-F404-4E6E-8CA8-CBE63B734EC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6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2009C-C044-4131-802C-ADA505830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B6BE2-F612-4FFD-86AE-E96CD0CC7F75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65E86-F066-48F8-9263-07B37A6105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7DCCA5-A51C-4B21-A442-DA3018D1A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6E5EE-7661-4705-883B-A8733D05F16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7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1A303-2626-49F5-8327-669AADA700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599D9-340F-495C-B39B-2D84041D4018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A1C36E-5951-4F78-B4F2-3C8FAC3CC6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F45F1-1D9B-4F6C-B177-3E710EFC54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BA787-8CDB-4D67-A437-67ECA2085D4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960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925AA2-A1A8-4CE0-AC00-48A7403FE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E10A57-5EDA-4389-9F72-A8698452C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DA1D13E-190C-40FC-8950-422AE735FB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ED31929-3D58-4BB8-9A66-AEF79CCC07B9}" type="datetime1">
              <a:rPr lang="ru-RU"/>
              <a:pPr>
                <a:defRPr/>
              </a:pPr>
              <a:t>31.08.2018</a:t>
            </a:fld>
            <a:endParaRPr 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6DEDD4-F293-44A8-A7C1-C694FEA830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895824C-8179-484A-A20F-03DAEB874F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1494608-5E7B-4031-AFBD-838A6232AF3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7884/what-is-the-difference-between-debug-and-release-in-visual-studi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hseru-my.sharepoint.com/personal/mkgordenko_edu_hse_ru/Documents/%D0%97%D0%B0%D0%BF%D0%B8%D1%81%D0%BD%D1%8B%D0%B5%20%D0%BA%D0%BD%D0%B8%D0%B6%D0%BA%D0%B8%20%D0%B4%D0%BB%D1%8F%20%D0%B7%D0%B0%D0%BD%D1%8F%D1%82%D0%B8%D0%B9/Programming_2018-2019/?web=1" TargetMode="External"/><Relationship Id="rId2" Type="http://schemas.openxmlformats.org/officeDocument/2006/relationships/hyperlink" Target="https://goo.gl/AKryF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ru-ru/library/ms173104.aspx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hyperlink" Target="mailto:*@edu.hse.r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itunes.apple.com/ru/app/microsoft-onenote/id784801555?mt=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2C5D94D-ACD6-45BC-81AC-97655342CCD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188" y="1773238"/>
            <a:ext cx="7740650" cy="1541462"/>
          </a:xfrm>
          <a:ln>
            <a:solidFill>
              <a:srgbClr val="0070C0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Модуль 1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Семинар 1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3DC1596-F3D9-48DC-97E4-5609DDE1A74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55650" y="3933825"/>
            <a:ext cx="7345363" cy="2087563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Знакомство с </a:t>
            </a:r>
            <a:r>
              <a:rPr lang="en-US" altLang="ru-RU" sz="2800" b="1" dirty="0">
                <a:solidFill>
                  <a:srgbClr val="009900"/>
                </a:solidFill>
              </a:rPr>
              <a:t>Visual Studio 201</a:t>
            </a:r>
            <a:r>
              <a:rPr lang="ru-RU" altLang="ru-RU" sz="2800" b="1" dirty="0">
                <a:solidFill>
                  <a:srgbClr val="009900"/>
                </a:solidFill>
              </a:rPr>
              <a:t>7</a:t>
            </a:r>
            <a:endParaRPr lang="en-US" altLang="ru-RU" sz="2800" b="1" dirty="0">
              <a:solidFill>
                <a:srgbClr val="009900"/>
              </a:solidFill>
            </a:endParaRP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Разработка Консольного Приложения</a:t>
            </a: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Ввод / Вывод</a:t>
            </a: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Операция приведения типа</a:t>
            </a:r>
          </a:p>
          <a:p>
            <a:pPr eaLnBrk="1" hangingPunct="1"/>
            <a:endParaRPr lang="ru-RU" altLang="ru-RU" sz="2800" b="1" dirty="0">
              <a:solidFill>
                <a:srgbClr val="009900"/>
              </a:solidFill>
            </a:endParaRP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7377EE94-CA29-42C5-A466-EE6EA0DEE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5" y="285750"/>
            <a:ext cx="89289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Дисциплина «Программирование»	Департамент программной инженерии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/>
              <a:t>В.В. </a:t>
            </a:r>
            <a:r>
              <a:rPr lang="ru-RU" altLang="ru-RU" sz="1800" dirty="0" err="1"/>
              <a:t>Подбельский</a:t>
            </a:r>
            <a:r>
              <a:rPr lang="ru-RU" altLang="ru-RU" sz="1800" dirty="0"/>
              <a:t>,  О.В. </a:t>
            </a:r>
            <a:r>
              <a:rPr lang="ru-RU" altLang="ru-RU" sz="1800" dirty="0" err="1"/>
              <a:t>Максименкова</a:t>
            </a:r>
            <a:endParaRPr lang="ru-RU" alt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86ACD5-846B-2F43-A12A-C8C81B13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650058"/>
            <a:ext cx="5786364" cy="3431133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3E50CC66-C8F4-42BC-B961-1243CB52E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34938"/>
            <a:ext cx="8229600" cy="5619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C376ABD-70A1-4852-AAD1-27829B9C7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9275" y="795338"/>
            <a:ext cx="8229600" cy="120015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altLang="ru-RU" b="1" dirty="0"/>
              <a:t>Пуск -</a:t>
            </a:r>
            <a:r>
              <a:rPr lang="en-US" altLang="ru-RU" b="1" dirty="0"/>
              <a:t>&gt;</a:t>
            </a:r>
            <a:br>
              <a:rPr lang="en-US" altLang="ru-RU" b="1" dirty="0"/>
            </a:br>
            <a:r>
              <a:rPr lang="en-US" altLang="ru-RU" b="1" dirty="0"/>
              <a:t>		</a:t>
            </a:r>
            <a:r>
              <a:rPr lang="ru-RU" altLang="ru-RU" b="1" dirty="0"/>
              <a:t>Все программы -</a:t>
            </a:r>
            <a:r>
              <a:rPr lang="en-US" altLang="ru-RU" b="1" dirty="0"/>
              <a:t>&gt;</a:t>
            </a:r>
            <a:br>
              <a:rPr lang="en-US" altLang="ru-RU" b="1" dirty="0"/>
            </a:br>
            <a:r>
              <a:rPr lang="en-US" altLang="ru-RU" b="1" dirty="0"/>
              <a:t>					Visual Studio 201</a:t>
            </a:r>
            <a:r>
              <a:rPr lang="ru-RU" altLang="ru-RU" b="1" dirty="0"/>
              <a:t>7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347B0F8-C04F-4E90-BE87-BCA8DC1905FC}"/>
              </a:ext>
            </a:extLst>
          </p:cNvPr>
          <p:cNvCxnSpPr>
            <a:stCxn id="13318" idx="2"/>
          </p:cNvCxnSpPr>
          <p:nvPr/>
        </p:nvCxnSpPr>
        <p:spPr>
          <a:xfrm>
            <a:off x="1984375" y="3067050"/>
            <a:ext cx="1971675" cy="12985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318" name="TextBox 1">
            <a:extLst>
              <a:ext uri="{FF2B5EF4-FFF2-40B4-BE49-F238E27FC236}">
                <a16:creationId xmlns:a16="http://schemas.microsoft.com/office/drawing/2014/main" id="{3579CAC5-E506-4DE6-BF2C-E8F92F4BC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420938"/>
            <a:ext cx="3321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i="1" dirty="0">
                <a:solidFill>
                  <a:srgbClr val="C00000"/>
                </a:solidFill>
              </a:rPr>
              <a:t>Стартовая страница </a:t>
            </a:r>
            <a:r>
              <a:rPr lang="en-US" altLang="ru-RU" sz="1800" b="1" i="1" dirty="0">
                <a:solidFill>
                  <a:srgbClr val="C00000"/>
                </a:solidFill>
              </a:rPr>
              <a:t>Visual Studio 201</a:t>
            </a:r>
            <a:r>
              <a:rPr lang="ru-RU" altLang="ru-RU" sz="1800" b="1" i="1" dirty="0">
                <a:solidFill>
                  <a:srgbClr val="C00000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98E12AC-F907-486A-8C59-AE185959D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7778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Проекты и решения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53ADFB0-0743-45C5-8EAA-E31CBB82D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10795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/>
              <a:t>Решение 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ru-RU" altLang="ru-RU"/>
              <a:t>Проект 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ED285372-7F03-4A75-9DA6-ABAA07AB7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427538"/>
            <a:ext cx="2663825" cy="157321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13BC990D-ECD2-46A2-AC12-27930A64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14688"/>
            <a:ext cx="2663825" cy="309562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1F8D7FBE-4314-4EE9-927D-2B315A81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708525"/>
            <a:ext cx="1944687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</a:t>
            </a:r>
            <a:endParaRPr lang="ru-RU" altLang="ru-RU" sz="1800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70C4E27A-C423-4BE9-B499-E894D919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429000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1</a:t>
            </a:r>
            <a:endParaRPr lang="ru-RU" altLang="ru-RU" sz="1800"/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9E65A52D-943E-4592-9993-E00D76F0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076700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2</a:t>
            </a:r>
            <a:endParaRPr lang="ru-RU" altLang="ru-RU" sz="1800"/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C477DF52-7F8B-45E9-BDBC-257771D4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5589588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N</a:t>
            </a:r>
            <a:endParaRPr lang="ru-RU" altLang="ru-RU" sz="1800"/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CD293158-11AE-42A3-971C-0B28665CC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86313"/>
            <a:ext cx="1944687" cy="571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…</a:t>
            </a:r>
            <a:endParaRPr lang="ru-RU" altLang="ru-RU" sz="1800"/>
          </a:p>
        </p:txBody>
      </p:sp>
      <p:sp>
        <p:nvSpPr>
          <p:cNvPr id="14347" name="TextBox 10">
            <a:extLst>
              <a:ext uri="{FF2B5EF4-FFF2-40B4-BE49-F238E27FC236}">
                <a16:creationId xmlns:a16="http://schemas.microsoft.com/office/drawing/2014/main" id="{E2DDB434-9F93-496A-AB46-863CD6907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3929063"/>
            <a:ext cx="121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cs typeface="Arial" panose="020B0604020202020204" pitchFamily="34" charset="0"/>
              </a:rPr>
              <a:t>Solution</a:t>
            </a:r>
            <a:r>
              <a:rPr lang="ru-RU" altLang="ru-RU" sz="1800">
                <a:cs typeface="Arial" panose="020B0604020202020204" pitchFamily="34" charset="0"/>
              </a:rPr>
              <a:t> 1</a:t>
            </a:r>
          </a:p>
        </p:txBody>
      </p:sp>
      <p:sp>
        <p:nvSpPr>
          <p:cNvPr id="14348" name="TextBox 11">
            <a:extLst>
              <a:ext uri="{FF2B5EF4-FFF2-40B4-BE49-F238E27FC236}">
                <a16:creationId xmlns:a16="http://schemas.microsoft.com/office/drawing/2014/main" id="{A3EC76A6-93B7-4241-A938-C924CE36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28575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cs typeface="Arial" panose="020B0604020202020204" pitchFamily="34" charset="0"/>
              </a:rPr>
              <a:t>Solution</a:t>
            </a:r>
            <a:r>
              <a:rPr lang="ru-RU" altLang="ru-RU" sz="1800">
                <a:cs typeface="Arial" panose="020B0604020202020204" pitchFamily="34" charset="0"/>
              </a:rPr>
              <a:t> 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DFBAF010-4175-4D7A-A29B-A73DA705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23950"/>
            <a:ext cx="7964488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7CD1722A-1F91-414C-9D78-BDFB81EDF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6350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нового проекта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53E176C-70B0-4404-B8A8-3F71698F8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588963"/>
            <a:ext cx="8229600" cy="5048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ru-RU" b="1"/>
              <a:t>File </a:t>
            </a:r>
            <a:r>
              <a:rPr lang="en-US" altLang="ru-RU" b="1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ru-RU" altLang="ru-RU" b="1"/>
              <a:t> </a:t>
            </a:r>
            <a:r>
              <a:rPr lang="en-US" altLang="ru-RU" b="1"/>
              <a:t>New</a:t>
            </a:r>
            <a:r>
              <a:rPr lang="ru-RU" altLang="ru-RU" b="1"/>
              <a:t> </a:t>
            </a:r>
            <a:r>
              <a:rPr lang="en-US" altLang="ru-RU" b="1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ru-RU" b="1"/>
              <a:t> Project (</a:t>
            </a:r>
            <a:r>
              <a:rPr lang="ru-RU" altLang="ru-RU" b="1"/>
              <a:t>Файл </a:t>
            </a:r>
            <a:r>
              <a:rPr lang="en-US" altLang="ru-RU" b="1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ru-RU" altLang="ru-RU" b="1"/>
              <a:t>Создать </a:t>
            </a:r>
            <a:r>
              <a:rPr lang="en-US" altLang="ru-RU" b="1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ru-RU" altLang="ru-RU" b="1"/>
              <a:t>Проект)</a:t>
            </a:r>
          </a:p>
        </p:txBody>
      </p:sp>
      <p:sp>
        <p:nvSpPr>
          <p:cNvPr id="15365" name="AutoShape 5">
            <a:extLst>
              <a:ext uri="{FF2B5EF4-FFF2-40B4-BE49-F238E27FC236}">
                <a16:creationId xmlns:a16="http://schemas.microsoft.com/office/drawing/2014/main" id="{F1A5BB5B-1C96-4660-BA79-AE90EC9B0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1700213"/>
            <a:ext cx="2663825" cy="720725"/>
          </a:xfrm>
          <a:prstGeom prst="wedgeRoundRectCallout">
            <a:avLst>
              <a:gd name="adj1" fmla="val -109755"/>
              <a:gd name="adj2" fmla="val 55866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Templates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Console Application</a:t>
            </a:r>
            <a:endParaRPr lang="ru-RU" altLang="ru-RU" sz="1800"/>
          </a:p>
        </p:txBody>
      </p:sp>
      <p:sp>
        <p:nvSpPr>
          <p:cNvPr id="15366" name="AutoShape 7">
            <a:extLst>
              <a:ext uri="{FF2B5EF4-FFF2-40B4-BE49-F238E27FC236}">
                <a16:creationId xmlns:a16="http://schemas.microsoft.com/office/drawing/2014/main" id="{2BB120BC-01B4-4783-9A3C-219D2F59E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38" y="2701925"/>
            <a:ext cx="1944687" cy="792163"/>
          </a:xfrm>
          <a:prstGeom prst="wedgeRoundRectCallout">
            <a:avLst>
              <a:gd name="adj1" fmla="val -11287"/>
              <a:gd name="adj2" fmla="val -111810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Project types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Visual C#</a:t>
            </a:r>
            <a:endParaRPr lang="ru-RU" altLang="ru-RU" sz="1800"/>
          </a:p>
        </p:txBody>
      </p:sp>
      <p:sp>
        <p:nvSpPr>
          <p:cNvPr id="15367" name="AutoShape 8">
            <a:extLst>
              <a:ext uri="{FF2B5EF4-FFF2-40B4-BE49-F238E27FC236}">
                <a16:creationId xmlns:a16="http://schemas.microsoft.com/office/drawing/2014/main" id="{96025AD1-AABA-4681-801F-DB007F21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311650"/>
            <a:ext cx="1800225" cy="792163"/>
          </a:xfrm>
          <a:prstGeom prst="wedgeRoundRectCallout">
            <a:avLst>
              <a:gd name="adj1" fmla="val 38282"/>
              <a:gd name="adj2" fmla="val 108426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Name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Task_</a:t>
            </a:r>
            <a:r>
              <a:rPr lang="ru-RU" altLang="ru-RU" sz="1800"/>
              <a:t>0</a:t>
            </a:r>
            <a:r>
              <a:rPr lang="en-US" altLang="ru-RU" sz="1800"/>
              <a:t>1</a:t>
            </a:r>
            <a:endParaRPr lang="ru-RU" altLang="ru-RU" sz="1800"/>
          </a:p>
        </p:txBody>
      </p:sp>
      <p:sp>
        <p:nvSpPr>
          <p:cNvPr id="15368" name="AutoShape 9">
            <a:extLst>
              <a:ext uri="{FF2B5EF4-FFF2-40B4-BE49-F238E27FC236}">
                <a16:creationId xmlns:a16="http://schemas.microsoft.com/office/drawing/2014/main" id="{26AD8C12-9614-442D-AF43-CA2611D18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900" y="3475038"/>
            <a:ext cx="2592388" cy="1079500"/>
          </a:xfrm>
          <a:prstGeom prst="wedgeRoundRectCallout">
            <a:avLst>
              <a:gd name="adj1" fmla="val -49148"/>
              <a:gd name="adj2" fmla="val 169884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Location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Путь к папке</a:t>
            </a:r>
          </a:p>
        </p:txBody>
      </p:sp>
      <p:sp>
        <p:nvSpPr>
          <p:cNvPr id="15369" name="AutoShape 10">
            <a:extLst>
              <a:ext uri="{FF2B5EF4-FFF2-40B4-BE49-F238E27FC236}">
                <a16:creationId xmlns:a16="http://schemas.microsoft.com/office/drawing/2014/main" id="{197C2185-755F-48C7-B6DA-14855E109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509963"/>
            <a:ext cx="2303462" cy="2087562"/>
          </a:xfrm>
          <a:prstGeom prst="wedgeRoundRectCallout">
            <a:avLst>
              <a:gd name="adj1" fmla="val -169093"/>
              <a:gd name="adj2" fmla="val 69051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Solution Name</a:t>
            </a:r>
            <a:endParaRPr lang="ru-RU" altLang="ru-RU" sz="1800" b="1" u="sng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По умолчанию совпадает с именем проекта, изменим на </a:t>
            </a:r>
            <a:r>
              <a:rPr lang="en-US" altLang="ru-RU" sz="1800"/>
              <a:t>Sem_</a:t>
            </a:r>
            <a:r>
              <a:rPr lang="ru-RU" altLang="ru-RU" sz="1800"/>
              <a:t>0</a:t>
            </a:r>
            <a:r>
              <a:rPr lang="en-US" altLang="ru-RU" sz="1800"/>
              <a:t>1</a:t>
            </a:r>
            <a:endParaRPr lang="ru-RU" altLang="ru-RU" sz="1800"/>
          </a:p>
        </p:txBody>
      </p:sp>
      <p:sp>
        <p:nvSpPr>
          <p:cNvPr id="15370" name="Oval 12">
            <a:extLst>
              <a:ext uri="{FF2B5EF4-FFF2-40B4-BE49-F238E27FC236}">
                <a16:creationId xmlns:a16="http://schemas.microsoft.com/office/drawing/2014/main" id="{99A1BB5E-D9E9-4ED8-A08B-03C831F4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6308725"/>
            <a:ext cx="766763" cy="3429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5371" name="Oval 12">
            <a:extLst>
              <a:ext uri="{FF2B5EF4-FFF2-40B4-BE49-F238E27FC236}">
                <a16:creationId xmlns:a16="http://schemas.microsoft.com/office/drawing/2014/main" id="{7EF2FD38-6946-46A9-B4D7-52873C64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5678488"/>
            <a:ext cx="1079500" cy="3429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F530362-71D0-4313-8D93-A4FE1FE8206B}"/>
              </a:ext>
            </a:extLst>
          </p:cNvPr>
          <p:cNvCxnSpPr>
            <a:stCxn id="15368" idx="2"/>
            <a:endCxn id="15371" idx="1"/>
          </p:cNvCxnSpPr>
          <p:nvPr/>
        </p:nvCxnSpPr>
        <p:spPr>
          <a:xfrm>
            <a:off x="4052888" y="4554538"/>
            <a:ext cx="2333625" cy="11747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FD309CC5-7855-4E1A-A8D4-641EA6332C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DEE71-3158-4716-A2F7-A7FD4D30C21B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ru-RU" altLang="ru-RU" sz="14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387180EE-38E8-45DB-AE1B-E56434D39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785225" cy="86518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Окно текстового редактора C#  с заготовкой консольного приложения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B8F6F54-78D7-4291-B229-92D2066A7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5405438"/>
            <a:ext cx="7561263" cy="9683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u="sng">
                <a:solidFill>
                  <a:srgbClr val="009900"/>
                </a:solidFill>
              </a:rPr>
              <a:t>Компиляция и Исполнение: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000" b="1"/>
              <a:t>Debug -&gt; Start Without Debugging</a:t>
            </a:r>
            <a:r>
              <a:rPr lang="en-US" altLang="ru-RU" sz="2000"/>
              <a:t> </a:t>
            </a:r>
            <a:r>
              <a:rPr lang="ru-RU" altLang="ru-RU" sz="2000"/>
              <a:t>(или </a:t>
            </a:r>
            <a:r>
              <a:rPr lang="en-US" altLang="ru-RU" sz="2000" b="1"/>
              <a:t>Ctrl</a:t>
            </a:r>
            <a:r>
              <a:rPr lang="ru-RU" altLang="ru-RU" sz="2000" b="1"/>
              <a:t>+</a:t>
            </a:r>
            <a:r>
              <a:rPr lang="en-US" altLang="ru-RU" sz="2000" b="1"/>
              <a:t>F</a:t>
            </a:r>
            <a:r>
              <a:rPr lang="ru-RU" altLang="ru-RU" sz="2000" b="1"/>
              <a:t>5</a:t>
            </a:r>
            <a:r>
              <a:rPr lang="ru-RU" altLang="ru-RU" sz="200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u="sng">
                <a:solidFill>
                  <a:srgbClr val="009900"/>
                </a:solidFill>
              </a:rPr>
              <a:t>Результат:</a:t>
            </a:r>
          </a:p>
        </p:txBody>
      </p:sp>
      <p:pic>
        <p:nvPicPr>
          <p:cNvPr id="16389" name="Picture 13">
            <a:extLst>
              <a:ext uri="{FF2B5EF4-FFF2-40B4-BE49-F238E27FC236}">
                <a16:creationId xmlns:a16="http://schemas.microsoft.com/office/drawing/2014/main" id="{3FF136A7-C0B9-4D1C-AF9C-D7B88FAA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021388"/>
            <a:ext cx="6092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2">
            <a:extLst>
              <a:ext uri="{FF2B5EF4-FFF2-40B4-BE49-F238E27FC236}">
                <a16:creationId xmlns:a16="http://schemas.microsoft.com/office/drawing/2014/main" id="{A04A1A4A-B750-4D87-B34F-FFDFAAB5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8"/>
          <a:stretch>
            <a:fillRect/>
          </a:stretch>
        </p:blipFill>
        <p:spPr bwMode="auto">
          <a:xfrm>
            <a:off x="474663" y="1049338"/>
            <a:ext cx="8129587" cy="43243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723838-06CB-4B6B-804B-ED81956C1800}"/>
              </a:ext>
            </a:extLst>
          </p:cNvPr>
          <p:cNvSpPr/>
          <p:nvPr/>
        </p:nvSpPr>
        <p:spPr>
          <a:xfrm>
            <a:off x="1180634" y="1269990"/>
            <a:ext cx="7279798" cy="34163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System.Collections.Generic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System.Linq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System.Text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System.Threading.Tasks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Task_01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69E41-719B-4AFE-91F1-4E642AE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652463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исполняемой программы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ECD192C-A7F3-4401-B9AD-6257E4197210}"/>
              </a:ext>
            </a:extLst>
          </p:cNvPr>
          <p:cNvSpPr/>
          <p:nvPr/>
        </p:nvSpPr>
        <p:spPr>
          <a:xfrm>
            <a:off x="2062163" y="3421063"/>
            <a:ext cx="5565775" cy="41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6" name="Скругленная прямоугольная выноска 5">
            <a:extLst>
              <a:ext uri="{FF2B5EF4-FFF2-40B4-BE49-F238E27FC236}">
                <a16:creationId xmlns:a16="http://schemas.microsoft.com/office/drawing/2014/main" id="{7927D38E-EF60-409F-A532-F61BECE2B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700" y="4686300"/>
            <a:ext cx="1768475" cy="871538"/>
          </a:xfrm>
          <a:prstGeom prst="wedgeRoundRectCallout">
            <a:avLst>
              <a:gd name="adj1" fmla="val -155046"/>
              <a:gd name="adj2" fmla="val -147736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Точка входа в программу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D908100-9031-466D-A316-FACC37A6DAA9}"/>
              </a:ext>
            </a:extLst>
          </p:cNvPr>
          <p:cNvSpPr/>
          <p:nvPr/>
        </p:nvSpPr>
        <p:spPr>
          <a:xfrm>
            <a:off x="1547813" y="4235450"/>
            <a:ext cx="304800" cy="450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10" name="Скругленная прямоугольная выноска 9">
            <a:extLst>
              <a:ext uri="{FF2B5EF4-FFF2-40B4-BE49-F238E27FC236}">
                <a16:creationId xmlns:a16="http://schemas.microsoft.com/office/drawing/2014/main" id="{C972A39B-4DF7-4A6A-B49F-E3813214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5341938"/>
            <a:ext cx="2720975" cy="869950"/>
          </a:xfrm>
          <a:prstGeom prst="wedgeRoundRectCallout">
            <a:avLst>
              <a:gd name="adj1" fmla="val -131440"/>
              <a:gd name="adj2" fmla="val -130565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Операторная скобка конца блока</a:t>
            </a:r>
          </a:p>
        </p:txBody>
      </p:sp>
      <p:sp>
        <p:nvSpPr>
          <p:cNvPr id="9" name="Скругленная прямоугольная выноска 8">
            <a:extLst>
              <a:ext uri="{FF2B5EF4-FFF2-40B4-BE49-F238E27FC236}">
                <a16:creationId xmlns:a16="http://schemas.microsoft.com/office/drawing/2014/main" id="{C2F34B1A-02DA-4EE8-A0F4-B12849A44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8" y="1128713"/>
            <a:ext cx="2481262" cy="963612"/>
          </a:xfrm>
          <a:prstGeom prst="wedgeRoundRectCallout">
            <a:avLst>
              <a:gd name="adj1" fmla="val -149926"/>
              <a:gd name="adj2" fmla="val 149042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Операторная скобка начала блока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4C779F5-ED07-478B-9404-87664A49E5D5}"/>
              </a:ext>
            </a:extLst>
          </p:cNvPr>
          <p:cNvSpPr/>
          <p:nvPr/>
        </p:nvSpPr>
        <p:spPr>
          <a:xfrm>
            <a:off x="3819525" y="2844800"/>
            <a:ext cx="304800" cy="450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9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0FE32DD3-686E-409E-ACA6-A1ECFA5B40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B43BA-0D3E-4BA2-8404-DACFAEF487E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ru-RU" altLang="ru-RU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6E6C97F-7589-4542-B4CF-FA0714460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программа</a:t>
            </a:r>
          </a:p>
        </p:txBody>
      </p:sp>
      <p:pic>
        <p:nvPicPr>
          <p:cNvPr id="19460" name="Picture 6">
            <a:extLst>
              <a:ext uri="{FF2B5EF4-FFF2-40B4-BE49-F238E27FC236}">
                <a16:creationId xmlns:a16="http://schemas.microsoft.com/office/drawing/2014/main" id="{17F616CB-425D-4016-9BE0-A6BB1C1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5472113"/>
            <a:ext cx="4400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7">
            <a:extLst>
              <a:ext uri="{FF2B5EF4-FFF2-40B4-BE49-F238E27FC236}">
                <a16:creationId xmlns:a16="http://schemas.microsoft.com/office/drawing/2014/main" id="{C4C75758-15E5-43C8-85EA-B377535B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030288"/>
            <a:ext cx="73453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Дополним заготовку кода одним оператором:</a:t>
            </a:r>
          </a:p>
        </p:txBody>
      </p:sp>
      <p:sp>
        <p:nvSpPr>
          <p:cNvPr id="19462" name="Text Box 8">
            <a:extLst>
              <a:ext uri="{FF2B5EF4-FFF2-40B4-BE49-F238E27FC236}">
                <a16:creationId xmlns:a16="http://schemas.microsoft.com/office/drawing/2014/main" id="{BA1DD73C-08BA-470E-9982-FD9C6A04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8" y="5062538"/>
            <a:ext cx="59055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Результат Компиляции и Исполнения </a:t>
            </a:r>
            <a:r>
              <a:rPr lang="ru-RU" altLang="ru-RU" sz="1800" b="1"/>
              <a:t>(</a:t>
            </a:r>
            <a:r>
              <a:rPr lang="en-US" altLang="ru-RU" sz="1800" b="1"/>
              <a:t>Ctrl</a:t>
            </a:r>
            <a:r>
              <a:rPr lang="ru-RU" altLang="ru-RU" sz="1800" b="1"/>
              <a:t>+</a:t>
            </a:r>
            <a:r>
              <a:rPr lang="en-US" altLang="ru-RU" sz="1800" b="1"/>
              <a:t>F</a:t>
            </a:r>
            <a:r>
              <a:rPr lang="ru-RU" altLang="ru-RU" sz="1800" b="1"/>
              <a:t>5):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43169-AF20-4DFB-BD98-2DEFFD6D32F3}"/>
              </a:ext>
            </a:extLst>
          </p:cNvPr>
          <p:cNvSpPr/>
          <p:nvPr/>
        </p:nvSpPr>
        <p:spPr>
          <a:xfrm>
            <a:off x="323527" y="1305342"/>
            <a:ext cx="8361685" cy="369331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System.Collections.Generic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System.Linq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System.Text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System.Threading.Tasks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Task_01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Это первая программа!"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9FAF4A58-918C-4DF9-94B2-A4EC2CE843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194FF0-6120-4CC7-81DE-F40ACE329436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ru-RU" altLang="ru-RU" sz="1400"/>
          </a:p>
        </p:txBody>
      </p:sp>
      <p:sp>
        <p:nvSpPr>
          <p:cNvPr id="14339" name="Rectangle 4">
            <a:extLst>
              <a:ext uri="{FF2B5EF4-FFF2-40B4-BE49-F238E27FC236}">
                <a16:creationId xmlns:a16="http://schemas.microsoft.com/office/drawing/2014/main" id="{877FB01C-160F-4631-B917-DEBE867139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229600" cy="4905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Модифицируем программу</a:t>
            </a:r>
          </a:p>
        </p:txBody>
      </p:sp>
      <p:sp>
        <p:nvSpPr>
          <p:cNvPr id="20484" name="TextBox 1">
            <a:extLst>
              <a:ext uri="{FF2B5EF4-FFF2-40B4-BE49-F238E27FC236}">
                <a16:creationId xmlns:a16="http://schemas.microsoft.com/office/drawing/2014/main" id="{09951F7A-B0C7-4EF0-A5B6-73362D4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6483350"/>
            <a:ext cx="453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i="1">
                <a:solidFill>
                  <a:srgbClr val="C00000"/>
                </a:solidFill>
              </a:rPr>
              <a:t>Ctrl+F5 …. </a:t>
            </a:r>
            <a:r>
              <a:rPr lang="ru-RU" altLang="ru-RU" sz="1800" b="1" i="1">
                <a:solidFill>
                  <a:srgbClr val="C00000"/>
                </a:solidFill>
              </a:rPr>
              <a:t>Запустите </a:t>
            </a:r>
            <a:r>
              <a:rPr lang="en-US" altLang="ru-RU" sz="1800" b="1" i="1">
                <a:solidFill>
                  <a:srgbClr val="C00000"/>
                </a:solidFill>
              </a:rPr>
              <a:t>exe-</a:t>
            </a:r>
            <a:r>
              <a:rPr lang="ru-RU" altLang="ru-RU" sz="1800" b="1" i="1">
                <a:solidFill>
                  <a:srgbClr val="C00000"/>
                </a:solidFill>
              </a:rPr>
              <a:t>модуль</a:t>
            </a:r>
            <a:r>
              <a:rPr lang="en-US" altLang="ru-RU" sz="1800" b="1" i="1">
                <a:solidFill>
                  <a:srgbClr val="C00000"/>
                </a:solidFill>
              </a:rPr>
              <a:t>…</a:t>
            </a:r>
            <a:endParaRPr lang="ru-RU" altLang="ru-RU" sz="1800" b="1" i="1">
              <a:solidFill>
                <a:srgbClr val="C00000"/>
              </a:solidFill>
            </a:endParaRPr>
          </a:p>
        </p:txBody>
      </p:sp>
      <p:sp>
        <p:nvSpPr>
          <p:cNvPr id="20485" name="TextBox 2">
            <a:extLst>
              <a:ext uri="{FF2B5EF4-FFF2-40B4-BE49-F238E27FC236}">
                <a16:creationId xmlns:a16="http://schemas.microsoft.com/office/drawing/2014/main" id="{F4013CDF-F14E-4130-8C11-D0384F628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7632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Удалим из кода программы выделенный (красным) текст:</a:t>
            </a:r>
            <a:endParaRPr lang="ru-RU" altLang="ru-RU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51EA8-D965-4D45-A56F-B1D09DC4B3CF}"/>
              </a:ext>
            </a:extLst>
          </p:cNvPr>
          <p:cNvSpPr/>
          <p:nvPr/>
        </p:nvSpPr>
        <p:spPr>
          <a:xfrm>
            <a:off x="350515" y="1077545"/>
            <a:ext cx="8361685" cy="329320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System.Collections.Generic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System.Linq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System.Text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System.Threading.Tasks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 Task_01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string[]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Это первая программа!"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8F70EC-84E2-4F81-976D-59B38F25ADE9}"/>
              </a:ext>
            </a:extLst>
          </p:cNvPr>
          <p:cNvSpPr/>
          <p:nvPr/>
        </p:nvSpPr>
        <p:spPr>
          <a:xfrm>
            <a:off x="350515" y="4456028"/>
            <a:ext cx="8361685" cy="206210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Это первая программа!"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Нажмите 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 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для завершения!"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44BF96-47AE-48D9-8D41-1ED508F46997}"/>
              </a:ext>
            </a:extLst>
          </p:cNvPr>
          <p:cNvSpPr/>
          <p:nvPr/>
        </p:nvSpPr>
        <p:spPr>
          <a:xfrm>
            <a:off x="1187450" y="5445125"/>
            <a:ext cx="5976938" cy="57626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9" name="TextBox 2">
            <a:extLst>
              <a:ext uri="{FF2B5EF4-FFF2-40B4-BE49-F238E27FC236}">
                <a16:creationId xmlns:a16="http://schemas.microsoft.com/office/drawing/2014/main" id="{D4615DD5-3F02-4880-B063-7093FE241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4629150"/>
            <a:ext cx="3546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Добавим в код выделенные строки:</a:t>
            </a:r>
            <a:endParaRPr lang="ru-RU" altLang="ru-RU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8E4469EE-3AB3-4D35-AB67-693B62129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279D97-BAAE-4B01-BEDF-871D992130D0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ru-RU" altLang="ru-RU" sz="1400"/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F5410CEB-C9EB-4507-BD22-6ED5330B9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6477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Выполнение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-модуля</a:t>
            </a:r>
          </a:p>
        </p:txBody>
      </p:sp>
      <p:sp>
        <p:nvSpPr>
          <p:cNvPr id="21508" name="Rectangle 8">
            <a:extLst>
              <a:ext uri="{FF2B5EF4-FFF2-40B4-BE49-F238E27FC236}">
                <a16:creationId xmlns:a16="http://schemas.microsoft.com/office/drawing/2014/main" id="{39948FF8-6B8E-4211-BBC0-9CA1CD912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8207375" cy="5113338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1800" b="1" dirty="0"/>
              <a:t>В среде </a:t>
            </a:r>
            <a:r>
              <a:rPr lang="en-US" altLang="ru-RU" sz="1800" b="1" dirty="0"/>
              <a:t>Visual Studio:</a:t>
            </a:r>
            <a:endParaRPr lang="ru-RU" altLang="ru-RU" sz="1800" b="1" dirty="0"/>
          </a:p>
          <a:p>
            <a:pPr eaLnBrk="1" hangingPunct="1">
              <a:buFontTx/>
              <a:buNone/>
            </a:pPr>
            <a:r>
              <a:rPr lang="en-US" altLang="ru-RU" sz="1800" b="1" dirty="0">
                <a:solidFill>
                  <a:srgbClr val="009900"/>
                </a:solidFill>
              </a:rPr>
              <a:t>	</a:t>
            </a:r>
            <a:r>
              <a:rPr lang="ru-RU" altLang="ru-RU" sz="1800" b="1" dirty="0">
                <a:solidFill>
                  <a:srgbClr val="009900"/>
                </a:solidFill>
              </a:rPr>
              <a:t>Компиляция и Исполнение </a:t>
            </a:r>
            <a:r>
              <a:rPr lang="ru-RU" altLang="ru-RU" sz="1800" b="1" dirty="0"/>
              <a:t>(</a:t>
            </a:r>
            <a:r>
              <a:rPr lang="en-US" altLang="ru-RU" sz="1800" b="1" dirty="0"/>
              <a:t>Debug -&gt; Start Without Debugging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solidFill>
                  <a:srgbClr val="009900"/>
                </a:solidFill>
              </a:rPr>
              <a:t>или</a:t>
            </a:r>
            <a:r>
              <a:rPr lang="ru-RU" altLang="ru-RU" sz="1800" b="1" dirty="0"/>
              <a:t> </a:t>
            </a:r>
            <a:r>
              <a:rPr lang="en-US" altLang="ru-RU" sz="1800" b="1" dirty="0"/>
              <a:t>Ctrl</a:t>
            </a:r>
            <a:r>
              <a:rPr lang="ru-RU" altLang="ru-RU" sz="1800" b="1" dirty="0"/>
              <a:t>+</a:t>
            </a:r>
            <a:r>
              <a:rPr lang="en-US" altLang="ru-RU" sz="1800" b="1" dirty="0"/>
              <a:t>F</a:t>
            </a:r>
            <a:r>
              <a:rPr lang="ru-RU" altLang="ru-RU" sz="1800" b="1" dirty="0"/>
              <a:t>5)</a:t>
            </a:r>
          </a:p>
          <a:p>
            <a:pPr eaLnBrk="1" hangingPunct="1"/>
            <a:endParaRPr lang="ru-RU" altLang="ru-RU" sz="1800" b="1" dirty="0"/>
          </a:p>
          <a:p>
            <a:pPr eaLnBrk="1" hangingPunct="1"/>
            <a:r>
              <a:rPr lang="ru-RU" altLang="ru-RU" sz="1800" b="1" dirty="0"/>
              <a:t>Вне среды (когда </a:t>
            </a:r>
            <a:r>
              <a:rPr lang="ru-RU" altLang="ru-RU" sz="1800" b="1" dirty="0" err="1"/>
              <a:t>ехе</a:t>
            </a:r>
            <a:r>
              <a:rPr lang="ru-RU" altLang="ru-RU" sz="1800" b="1" dirty="0"/>
              <a:t>-модуль уже создан):</a:t>
            </a:r>
          </a:p>
          <a:p>
            <a:pPr eaLnBrk="1" hangingPunct="1">
              <a:buFontTx/>
              <a:buNone/>
            </a:pPr>
            <a:r>
              <a:rPr lang="ru-RU" altLang="ru-RU" sz="1800" b="1" dirty="0"/>
              <a:t>	Каталог </a:t>
            </a:r>
            <a:r>
              <a:rPr lang="en-US" altLang="ru-RU" sz="1800" b="1" dirty="0"/>
              <a:t>								</a:t>
            </a:r>
            <a:r>
              <a:rPr lang="en-US" altLang="ru-RU" sz="1800" b="1" dirty="0">
                <a:solidFill>
                  <a:srgbClr val="009900"/>
                </a:solidFill>
              </a:rPr>
              <a:t>D:</a:t>
            </a:r>
            <a:r>
              <a:rPr lang="ru-RU" altLang="ru-RU" sz="1800" b="1" dirty="0">
                <a:solidFill>
                  <a:srgbClr val="009900"/>
                </a:solidFill>
              </a:rPr>
              <a:t>\фамилия</a:t>
            </a:r>
            <a:r>
              <a:rPr lang="en-US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>
                <a:solidFill>
                  <a:srgbClr val="009900"/>
                </a:solidFill>
              </a:rPr>
              <a:t>Тема_01\Задача_1\</a:t>
            </a:r>
            <a:r>
              <a:rPr lang="ru-RU" altLang="ru-RU" sz="1800" b="1" dirty="0" err="1">
                <a:solidFill>
                  <a:srgbClr val="009900"/>
                </a:solidFill>
              </a:rPr>
              <a:t>bin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 err="1">
                <a:solidFill>
                  <a:srgbClr val="FF0000"/>
                </a:solidFill>
              </a:rPr>
              <a:t>Release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endParaRPr lang="en-US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sz="1800" b="1" dirty="0"/>
              <a:t>	            или (в зависимости от настройки и версии </a:t>
            </a:r>
            <a:r>
              <a:rPr lang="en-US" altLang="ru-RU" sz="1800" b="1" dirty="0"/>
              <a:t>VS)</a:t>
            </a:r>
          </a:p>
          <a:p>
            <a:pPr eaLnBrk="1" hangingPunct="1">
              <a:buFontTx/>
              <a:buNone/>
            </a:pPr>
            <a:r>
              <a:rPr lang="en-US" altLang="ru-RU" sz="1800" b="1" dirty="0">
                <a:solidFill>
                  <a:srgbClr val="009900"/>
                </a:solidFill>
              </a:rPr>
              <a:t>		 D:</a:t>
            </a:r>
            <a:r>
              <a:rPr lang="ru-RU" altLang="ru-RU" sz="1800" b="1" dirty="0">
                <a:solidFill>
                  <a:srgbClr val="009900"/>
                </a:solidFill>
              </a:rPr>
              <a:t>\\фамилия</a:t>
            </a:r>
            <a:r>
              <a:rPr lang="en-US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>
                <a:solidFill>
                  <a:srgbClr val="009900"/>
                </a:solidFill>
              </a:rPr>
              <a:t>Тема_01\Задача_1\</a:t>
            </a:r>
            <a:r>
              <a:rPr lang="ru-RU" altLang="ru-RU" sz="1800" b="1" dirty="0" err="1">
                <a:solidFill>
                  <a:srgbClr val="009900"/>
                </a:solidFill>
              </a:rPr>
              <a:t>bin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en-US" altLang="ru-RU" sz="1800" b="1" dirty="0">
                <a:solidFill>
                  <a:srgbClr val="FF0000"/>
                </a:solidFill>
              </a:rPr>
              <a:t>debug</a:t>
            </a:r>
            <a:r>
              <a:rPr lang="en-US" altLang="ru-RU" sz="1800" b="1" dirty="0">
                <a:solidFill>
                  <a:srgbClr val="009900"/>
                </a:solidFill>
              </a:rPr>
              <a:t>\</a:t>
            </a:r>
            <a:endParaRPr lang="ru-RU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sz="1800" b="1" dirty="0">
                <a:solidFill>
                  <a:srgbClr val="009900"/>
                </a:solidFill>
              </a:rPr>
              <a:t>	</a:t>
            </a:r>
            <a:r>
              <a:rPr lang="ru-RU" altLang="ru-RU" sz="1800" b="1" dirty="0"/>
              <a:t>файл</a:t>
            </a:r>
            <a:r>
              <a:rPr lang="ru-RU" altLang="ru-RU" sz="1800" b="1" dirty="0">
                <a:solidFill>
                  <a:srgbClr val="009900"/>
                </a:solidFill>
              </a:rPr>
              <a:t>  Задача_1.ехе</a:t>
            </a:r>
            <a:endParaRPr lang="en-US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endParaRPr lang="ru-RU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sz="1800" b="1" dirty="0">
                <a:solidFill>
                  <a:srgbClr val="009900"/>
                </a:solidFill>
              </a:rPr>
              <a:t>Результат:</a:t>
            </a:r>
          </a:p>
        </p:txBody>
      </p:sp>
      <p:pic>
        <p:nvPicPr>
          <p:cNvPr id="21509" name="Picture 16">
            <a:extLst>
              <a:ext uri="{FF2B5EF4-FFF2-40B4-BE49-F238E27FC236}">
                <a16:creationId xmlns:a16="http://schemas.microsoft.com/office/drawing/2014/main" id="{79DB0D5A-B88F-4959-A513-65983B93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797425"/>
            <a:ext cx="63468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B9FE54-AEB3-49CF-8613-2BE586892FC3}"/>
              </a:ext>
            </a:extLst>
          </p:cNvPr>
          <p:cNvSpPr/>
          <p:nvPr/>
        </p:nvSpPr>
        <p:spPr>
          <a:xfrm>
            <a:off x="117475" y="6024563"/>
            <a:ext cx="8569325" cy="738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difference between Debug and Release in Visual Studio?</a:t>
            </a:r>
            <a:r>
              <a:rPr lang="ru-RU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242729"/>
                </a:solidFill>
                <a:latin typeface="+mn-lt"/>
                <a:cs typeface="Times New Roman" panose="02020603050405020304" pitchFamily="18" charset="0"/>
                <a:hlinkClick r:id="rId3"/>
              </a:rPr>
              <a:t>http://stackoverflow.com/questions/367884/what-is-the-difference-between-debug-and-release-in-visual-studio</a:t>
            </a: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2">
            <a:extLst>
              <a:ext uri="{FF2B5EF4-FFF2-40B4-BE49-F238E27FC236}">
                <a16:creationId xmlns:a16="http://schemas.microsoft.com/office/drawing/2014/main" id="{DEE990F6-0DE3-4836-ABED-5E05DA703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95375"/>
            <a:ext cx="8229600" cy="4525963"/>
          </a:xfrm>
          <a:noFill/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1800" b="1">
                <a:solidFill>
                  <a:srgbClr val="009900"/>
                </a:solidFill>
              </a:rPr>
              <a:t>Открыть Обозреватель решений:</a:t>
            </a:r>
          </a:p>
          <a:p>
            <a:pPr eaLnBrk="1" hangingPunct="1">
              <a:buFontTx/>
              <a:buNone/>
            </a:pPr>
            <a:r>
              <a:rPr lang="ru-RU" altLang="ru-RU" sz="1800" b="1"/>
              <a:t>	</a:t>
            </a:r>
            <a:r>
              <a:rPr lang="en-US" altLang="ru-RU" sz="1800" b="1"/>
              <a:t>View -&gt; Solution Explorer</a:t>
            </a:r>
            <a:r>
              <a:rPr lang="ru-RU" altLang="ru-RU" sz="1800"/>
              <a:t> </a:t>
            </a:r>
          </a:p>
          <a:p>
            <a:pPr eaLnBrk="1" hangingPunct="1"/>
            <a:r>
              <a:rPr lang="ru-RU" altLang="ru-RU" sz="1800" b="1">
                <a:solidFill>
                  <a:srgbClr val="009900"/>
                </a:solidFill>
              </a:rPr>
              <a:t>Выделить</a:t>
            </a:r>
            <a:r>
              <a:rPr lang="ru-RU" altLang="ru-RU" sz="1800"/>
              <a:t> </a:t>
            </a:r>
            <a:r>
              <a:rPr lang="en-US" altLang="ru-RU" sz="1800" b="1">
                <a:solidFill>
                  <a:srgbClr val="0000FF"/>
                </a:solidFill>
              </a:rPr>
              <a:t>Solution ‘Sem</a:t>
            </a:r>
            <a:r>
              <a:rPr lang="ru-RU" altLang="ru-RU" sz="1800" b="1">
                <a:solidFill>
                  <a:srgbClr val="0000FF"/>
                </a:solidFill>
              </a:rPr>
              <a:t>_01</a:t>
            </a:r>
            <a:r>
              <a:rPr lang="en-US" altLang="ru-RU" sz="1800" b="1">
                <a:solidFill>
                  <a:srgbClr val="0000FF"/>
                </a:solidFill>
              </a:rPr>
              <a:t>’</a:t>
            </a:r>
          </a:p>
          <a:p>
            <a:pPr eaLnBrk="1" hangingPunct="1">
              <a:buFontTx/>
              <a:buNone/>
            </a:pPr>
            <a:r>
              <a:rPr lang="en-US" altLang="ru-RU" sz="1800" b="1"/>
              <a:t>	Add</a:t>
            </a:r>
            <a:r>
              <a:rPr lang="ru-RU" altLang="ru-RU" sz="1800" b="1"/>
              <a:t> -&gt; </a:t>
            </a:r>
            <a:r>
              <a:rPr lang="en-US" altLang="ru-RU" sz="1800" b="1"/>
              <a:t>New Project</a:t>
            </a:r>
            <a:r>
              <a:rPr lang="ru-RU" altLang="ru-RU" sz="1800"/>
              <a:t> </a:t>
            </a:r>
          </a:p>
        </p:txBody>
      </p:sp>
      <p:sp>
        <p:nvSpPr>
          <p:cNvPr id="22531" name="Rectangle 6">
            <a:extLst>
              <a:ext uri="{FF2B5EF4-FFF2-40B4-BE49-F238E27FC236}">
                <a16:creationId xmlns:a16="http://schemas.microsoft.com/office/drawing/2014/main" id="{A3C4366D-6C73-4DEF-B4D8-C14B237241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264BD1-3E46-4D55-87D7-7FBD3F25E625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ru-RU" altLang="ru-RU" sz="1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628BF-ACFC-4D40-BFA2-6C4704AD5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6100" y="1889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Второго Проекта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2004B0ED-685A-4959-9697-760DE371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420938"/>
            <a:ext cx="7943850" cy="42195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AutoShape 8">
            <a:extLst>
              <a:ext uri="{FF2B5EF4-FFF2-40B4-BE49-F238E27FC236}">
                <a16:creationId xmlns:a16="http://schemas.microsoft.com/office/drawing/2014/main" id="{6D56735B-1B2B-4351-828B-B4F11C1C2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5424488"/>
            <a:ext cx="1800225" cy="793750"/>
          </a:xfrm>
          <a:prstGeom prst="wedgeRoundRectCallout">
            <a:avLst>
              <a:gd name="adj1" fmla="val -331574"/>
              <a:gd name="adj2" fmla="val 17653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Name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Task_</a:t>
            </a:r>
            <a:r>
              <a:rPr lang="ru-RU" altLang="ru-RU" sz="1800"/>
              <a:t>0</a:t>
            </a:r>
            <a:r>
              <a:rPr lang="en-US" altLang="ru-RU" sz="1800"/>
              <a:t>2</a:t>
            </a:r>
            <a:endParaRPr lang="ru-RU" altLang="ru-RU" sz="1800"/>
          </a:p>
        </p:txBody>
      </p:sp>
      <p:pic>
        <p:nvPicPr>
          <p:cNvPr id="22535" name="Picture 3">
            <a:extLst>
              <a:ext uri="{FF2B5EF4-FFF2-40B4-BE49-F238E27FC236}">
                <a16:creationId xmlns:a16="http://schemas.microsoft.com/office/drawing/2014/main" id="{80DE07E6-8970-415B-A0E6-9DEED2C1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2" t="19200" r="9052" b="33202"/>
          <a:stretch>
            <a:fillRect/>
          </a:stretch>
        </p:blipFill>
        <p:spPr bwMode="auto">
          <a:xfrm>
            <a:off x="4932363" y="895350"/>
            <a:ext cx="3960812" cy="396081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523DB2-70ED-403E-8B24-49B6744FAFA9}"/>
              </a:ext>
            </a:extLst>
          </p:cNvPr>
          <p:cNvSpPr/>
          <p:nvPr/>
        </p:nvSpPr>
        <p:spPr>
          <a:xfrm>
            <a:off x="5867400" y="3430588"/>
            <a:ext cx="2965450" cy="285750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E0EB4984-076D-4EEE-823D-7B273C39A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885059-3E4E-49DE-983E-CCD6B07AF04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ru-RU" altLang="ru-RU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0A5BE76-9B0A-448C-9781-7AB2E4916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79216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Выбор проекта, запускаемого по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Ctrl+F5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13A956D-8554-417C-A1E9-5D565FA59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38213"/>
            <a:ext cx="8229600" cy="4524375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altLang="ru-RU" b="1"/>
              <a:t>В окне </a:t>
            </a:r>
            <a:r>
              <a:rPr lang="en-US" altLang="ru-RU" b="1"/>
              <a:t>Solution Explorer </a:t>
            </a:r>
            <a:r>
              <a:rPr lang="ru-RU" altLang="ru-RU" b="1"/>
              <a:t>(Обозреватель решений) </a:t>
            </a:r>
            <a:r>
              <a:rPr lang="ru-RU" altLang="ru-RU" b="1">
                <a:solidFill>
                  <a:srgbClr val="009900"/>
                </a:solidFill>
              </a:rPr>
              <a:t>Правой кнопкой мыши выделить проект, который должен запускаться по нажатию </a:t>
            </a:r>
            <a:r>
              <a:rPr lang="en-US" altLang="ru-RU" b="1">
                <a:solidFill>
                  <a:srgbClr val="009900"/>
                </a:solidFill>
              </a:rPr>
              <a:t>Ctrl+F5</a:t>
            </a:r>
            <a:endParaRPr lang="ru-RU" altLang="ru-RU" b="1">
              <a:solidFill>
                <a:srgbClr val="0000FF"/>
              </a:solidFill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ru-RU" altLang="ru-RU" b="1">
                <a:solidFill>
                  <a:srgbClr val="009900"/>
                </a:solidFill>
              </a:rPr>
              <a:t>Выбрать</a:t>
            </a:r>
            <a:r>
              <a:rPr lang="en-US" altLang="ru-RU" b="1">
                <a:solidFill>
                  <a:srgbClr val="009900"/>
                </a:solidFill>
              </a:rPr>
              <a:t> </a:t>
            </a:r>
            <a:r>
              <a:rPr lang="ru-RU" altLang="ru-RU" b="1">
                <a:solidFill>
                  <a:srgbClr val="009900"/>
                </a:solidFill>
              </a:rPr>
              <a:t>в контекстном меню пункт:</a:t>
            </a:r>
          </a:p>
          <a:p>
            <a:pPr marL="457200" indent="-457200" eaLnBrk="1" hangingPunct="1">
              <a:buFontTx/>
              <a:buNone/>
            </a:pPr>
            <a:r>
              <a:rPr lang="ru-RU" altLang="ru-RU" b="1"/>
              <a:t>	</a:t>
            </a:r>
            <a:r>
              <a:rPr lang="en-US" altLang="ru-RU" b="1"/>
              <a:t>Set As StartUp Project</a:t>
            </a:r>
            <a:r>
              <a:rPr lang="ru-RU" altLang="ru-RU"/>
              <a:t> (назначить запускаемым проектом)</a:t>
            </a:r>
          </a:p>
        </p:txBody>
      </p:sp>
      <p:pic>
        <p:nvPicPr>
          <p:cNvPr id="23557" name="Рисунок 1" descr="Вырезка экрана">
            <a:extLst>
              <a:ext uri="{FF2B5EF4-FFF2-40B4-BE49-F238E27FC236}">
                <a16:creationId xmlns:a16="http://schemas.microsoft.com/office/drawing/2014/main" id="{12A38201-0664-4ACF-8AD6-2C318076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>
            <a:fillRect/>
          </a:stretch>
        </p:blipFill>
        <p:spPr bwMode="auto">
          <a:xfrm>
            <a:off x="4902200" y="2997200"/>
            <a:ext cx="3302000" cy="36480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070D197-95B6-44DA-B0D6-73E93E36F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План модуля</a:t>
            </a:r>
            <a:endParaRPr lang="en-US" altLang="en-US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5F83BEA3-EB60-4135-BF06-EAE391130C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b="1" dirty="0">
                <a:solidFill>
                  <a:srgbClr val="002060"/>
                </a:solidFill>
              </a:rPr>
              <a:t>2</a:t>
            </a:r>
            <a:r>
              <a:rPr lang="en-US" altLang="en-US" b="1" dirty="0">
                <a:solidFill>
                  <a:srgbClr val="002060"/>
                </a:solidFill>
              </a:rPr>
              <a:t>4</a:t>
            </a:r>
            <a:r>
              <a:rPr lang="ru-RU" altLang="en-US" b="1" dirty="0">
                <a:solidFill>
                  <a:srgbClr val="002060"/>
                </a:solidFill>
              </a:rPr>
              <a:t>-30 сентября </a:t>
            </a:r>
            <a:r>
              <a:rPr lang="ru-RU" altLang="en-US" dirty="0"/>
              <a:t>Самостоятельная работа 1</a:t>
            </a:r>
          </a:p>
          <a:p>
            <a:r>
              <a:rPr lang="ru-RU" altLang="en-US" b="1" dirty="0">
                <a:solidFill>
                  <a:srgbClr val="002060"/>
                </a:solidFill>
              </a:rPr>
              <a:t>1-7 октября </a:t>
            </a:r>
            <a:r>
              <a:rPr lang="ru-RU" altLang="en-US" dirty="0"/>
              <a:t>Теоретический тест 1</a:t>
            </a:r>
          </a:p>
          <a:p>
            <a:r>
              <a:rPr lang="ru-RU" altLang="en-US" b="1" dirty="0">
                <a:solidFill>
                  <a:srgbClr val="002060"/>
                </a:solidFill>
              </a:rPr>
              <a:t>8-14 октября </a:t>
            </a:r>
            <a:r>
              <a:rPr lang="ru-RU" altLang="en-US" dirty="0"/>
              <a:t>Самостоятельная работа 2</a:t>
            </a:r>
          </a:p>
          <a:p>
            <a:r>
              <a:rPr lang="ru-RU" altLang="en-US" b="1" dirty="0">
                <a:solidFill>
                  <a:srgbClr val="002060"/>
                </a:solidFill>
              </a:rPr>
              <a:t>15-21 октября </a:t>
            </a:r>
            <a:r>
              <a:rPr lang="ru-RU" altLang="en-US" dirty="0"/>
              <a:t>Контрольная работа за модуль</a:t>
            </a:r>
            <a:endParaRPr lang="en-US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49C346F7-C3B0-4D16-8BA2-2E7ED9F25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1ADBB7-473E-47F3-A76F-D6F21C322280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B26AD-CF86-4EF2-8586-E956B269372E}"/>
              </a:ext>
            </a:extLst>
          </p:cNvPr>
          <p:cNvSpPr/>
          <p:nvPr/>
        </p:nvSpPr>
        <p:spPr>
          <a:xfrm>
            <a:off x="346075" y="1011575"/>
            <a:ext cx="8415337" cy="17543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74BB2-29C7-4701-8558-26A48FF7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088"/>
            <a:ext cx="8229600" cy="444500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ввода строк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8524-6586-4E70-B8F8-066EAAAC6D74}"/>
              </a:ext>
            </a:extLst>
          </p:cNvPr>
          <p:cNvSpPr txBox="1"/>
          <p:nvPr/>
        </p:nvSpPr>
        <p:spPr>
          <a:xfrm>
            <a:off x="346075" y="3263900"/>
            <a:ext cx="5894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ru-R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Данные, полученные от пользователя - строки</a:t>
            </a:r>
          </a:p>
        </p:txBody>
      </p:sp>
      <p:sp>
        <p:nvSpPr>
          <p:cNvPr id="24581" name="Прямоугольник 4">
            <a:extLst>
              <a:ext uri="{FF2B5EF4-FFF2-40B4-BE49-F238E27FC236}">
                <a16:creationId xmlns:a16="http://schemas.microsoft.com/office/drawing/2014/main" id="{EA649B54-0EED-45E4-B96E-A2F6F224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575" y="2382838"/>
            <a:ext cx="985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C00000"/>
                </a:solidFill>
              </a:rPr>
              <a:t>Ctrl</a:t>
            </a:r>
            <a:r>
              <a:rPr lang="ru-RU" altLang="ru-RU" sz="1800" b="1">
                <a:solidFill>
                  <a:srgbClr val="C00000"/>
                </a:solidFill>
              </a:rPr>
              <a:t>+</a:t>
            </a:r>
            <a:r>
              <a:rPr lang="en-US" altLang="ru-RU" sz="1800" b="1">
                <a:solidFill>
                  <a:srgbClr val="C00000"/>
                </a:solidFill>
              </a:rPr>
              <a:t>F</a:t>
            </a:r>
            <a:r>
              <a:rPr lang="ru-RU" altLang="ru-RU" sz="1800" b="1">
                <a:solidFill>
                  <a:srgbClr val="C00000"/>
                </a:solidFill>
              </a:rPr>
              <a:t>5</a:t>
            </a:r>
            <a:endParaRPr lang="ru-RU" altLang="ru-RU" sz="1800">
              <a:solidFill>
                <a:srgbClr val="C00000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DD63F87-FACC-47A3-908E-518A68F41B15}"/>
              </a:ext>
            </a:extLst>
          </p:cNvPr>
          <p:cNvSpPr/>
          <p:nvPr/>
        </p:nvSpPr>
        <p:spPr>
          <a:xfrm>
            <a:off x="1619250" y="1825625"/>
            <a:ext cx="1028700" cy="4159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BF1C8B8-9DB0-4B27-8D43-5C87B72A6C0C}"/>
              </a:ext>
            </a:extLst>
          </p:cNvPr>
          <p:cNvCxnSpPr>
            <a:stCxn id="3" idx="0"/>
            <a:endCxn id="6" idx="4"/>
          </p:cNvCxnSpPr>
          <p:nvPr/>
        </p:nvCxnSpPr>
        <p:spPr>
          <a:xfrm flipH="1" flipV="1">
            <a:off x="2133600" y="2241550"/>
            <a:ext cx="1160463" cy="10223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DE4FA4-488D-450E-BB6C-F68A2C4D0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4162425"/>
            <a:ext cx="8415338" cy="92233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Класс</a:t>
            </a:r>
            <a:r>
              <a:rPr lang="ru-RU" altLang="ru-RU" sz="1800" b="1">
                <a:solidFill>
                  <a:srgbClr val="0000FF"/>
                </a:solidFill>
              </a:rPr>
              <a:t> </a:t>
            </a:r>
            <a:r>
              <a:rPr lang="en-US" altLang="ru-RU" sz="1800" b="1">
                <a:solidFill>
                  <a:srgbClr val="0000FF"/>
                </a:solidFill>
              </a:rPr>
              <a:t>Console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</a:t>
            </a:r>
            <a:r>
              <a:rPr lang="ru-RU" altLang="ru-RU" sz="1800" b="1">
                <a:solidFill>
                  <a:srgbClr val="0000FF"/>
                </a:solidFill>
              </a:rPr>
              <a:t> </a:t>
            </a:r>
            <a:r>
              <a:rPr lang="en-US" altLang="ru-RU" sz="1800" b="1">
                <a:solidFill>
                  <a:srgbClr val="0000FF"/>
                </a:solidFill>
              </a:rPr>
              <a:t>public static string ReadLine()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Получает очередную строку символов из стандартного потока ввода</a:t>
            </a:r>
          </a:p>
        </p:txBody>
      </p:sp>
      <p:pic>
        <p:nvPicPr>
          <p:cNvPr id="24585" name="Picture 2" descr="C:\Users\Большой\AppData\Local\Microsoft\Windows\Temporary Internet Files\Content.IE5\VIUSGZ4Y\MC900438000[2].wmf">
            <a:extLst>
              <a:ext uri="{FF2B5EF4-FFF2-40B4-BE49-F238E27FC236}">
                <a16:creationId xmlns:a16="http://schemas.microsoft.com/office/drawing/2014/main" id="{26A2C18E-530B-4E89-8BED-DB9550068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1520825"/>
            <a:ext cx="1081088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573BF5-E93F-4018-BAC1-814BA5C5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4292600"/>
            <a:ext cx="8596313" cy="230822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Класс </a:t>
            </a:r>
            <a:r>
              <a:rPr lang="en-US" altLang="ru-RU" sz="1800" b="1">
                <a:solidFill>
                  <a:srgbClr val="0000FF"/>
                </a:solidFill>
              </a:rPr>
              <a:t>Console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 </a:t>
            </a:r>
            <a:r>
              <a:rPr lang="en-US" altLang="ru-RU" sz="1800" b="1">
                <a:solidFill>
                  <a:srgbClr val="0000FF"/>
                </a:solidFill>
              </a:rPr>
              <a:t>public static void Write(&lt;</a:t>
            </a:r>
            <a:r>
              <a:rPr lang="ru-RU" altLang="ru-RU" sz="1800" b="1">
                <a:solidFill>
                  <a:srgbClr val="0000FF"/>
                </a:solidFill>
              </a:rPr>
              <a:t>параметры</a:t>
            </a:r>
            <a:r>
              <a:rPr lang="en-US" altLang="ru-RU" sz="1800" b="1">
                <a:solidFill>
                  <a:srgbClr val="0000FF"/>
                </a:solidFill>
              </a:rPr>
              <a:t>&gt;)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Выводит в стандартный поток вывода СТРОКОВОЕ представление первого параметра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 </a:t>
            </a:r>
            <a:r>
              <a:rPr lang="en-US" altLang="ru-RU" sz="1800" b="1">
                <a:solidFill>
                  <a:srgbClr val="0000FF"/>
                </a:solidFill>
              </a:rPr>
              <a:t>public static void WriteLine(&lt;</a:t>
            </a:r>
            <a:r>
              <a:rPr lang="ru-RU" altLang="ru-RU" sz="1800" b="1">
                <a:solidFill>
                  <a:srgbClr val="0000FF"/>
                </a:solidFill>
              </a:rPr>
              <a:t>параметры</a:t>
            </a:r>
            <a:r>
              <a:rPr lang="en-US" altLang="ru-RU" sz="1800" b="1">
                <a:solidFill>
                  <a:srgbClr val="0000FF"/>
                </a:solidFill>
              </a:rPr>
              <a:t>&gt;)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Выводит в стандартный поток вывода  СТРОКОВОЕ представление первого параметра, завершающееся НЕИЗОБРАЖАЕМЫМи  символами конца и перевода строки</a:t>
            </a:r>
            <a:endParaRPr lang="en-US" altLang="ru-RU" sz="1800" i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2AE57-3B9D-45C8-8A15-0FCA1FAECAB0}"/>
              </a:ext>
            </a:extLst>
          </p:cNvPr>
          <p:cNvSpPr/>
          <p:nvPr/>
        </p:nvSpPr>
        <p:spPr>
          <a:xfrm>
            <a:off x="341270" y="788958"/>
            <a:ext cx="8594767" cy="28623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Введите текст"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описываем переменную максимально близко</a:t>
            </a:r>
            <a:endParaRPr lang="ru-RU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к месту первого </a:t>
            </a:r>
            <a:r>
              <a:rPr lang="ru-RU" b="1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использовани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в коде</a:t>
            </a:r>
            <a:endParaRPr lang="ru-RU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 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B7F37-589A-4DB5-BE9B-2C2B48C3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8229600" cy="427038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вывода строк</a:t>
            </a:r>
          </a:p>
        </p:txBody>
      </p:sp>
      <p:sp>
        <p:nvSpPr>
          <p:cNvPr id="25605" name="Прямоугольник 4">
            <a:extLst>
              <a:ext uri="{FF2B5EF4-FFF2-40B4-BE49-F238E27FC236}">
                <a16:creationId xmlns:a16="http://schemas.microsoft.com/office/drawing/2014/main" id="{B29F3EDE-1510-4606-8E52-9692E2787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200" y="3260725"/>
            <a:ext cx="985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C00000"/>
                </a:solidFill>
              </a:rPr>
              <a:t>Ctrl</a:t>
            </a:r>
            <a:r>
              <a:rPr lang="ru-RU" altLang="ru-RU" sz="1800" b="1">
                <a:solidFill>
                  <a:srgbClr val="C00000"/>
                </a:solidFill>
              </a:rPr>
              <a:t>+</a:t>
            </a:r>
            <a:r>
              <a:rPr lang="en-US" altLang="ru-RU" sz="1800" b="1">
                <a:solidFill>
                  <a:srgbClr val="C00000"/>
                </a:solidFill>
              </a:rPr>
              <a:t>F</a:t>
            </a:r>
            <a:r>
              <a:rPr lang="ru-RU" altLang="ru-RU" sz="1800" b="1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2F44CE13-98BB-4922-800C-DB7ED84C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3808413"/>
            <a:ext cx="3476625" cy="7810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2" descr="C:\Users\Большой\AppData\Local\Microsoft\Windows\Temporary Internet Files\Content.IE5\VIUSGZ4Y\MC900438000[2].wmf">
            <a:extLst>
              <a:ext uri="{FF2B5EF4-FFF2-40B4-BE49-F238E27FC236}">
                <a16:creationId xmlns:a16="http://schemas.microsoft.com/office/drawing/2014/main" id="{65A1E77F-D360-4162-B5A2-FB6308B0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513013"/>
            <a:ext cx="896937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3" descr="C:\Users\Большой\AppData\Local\Microsoft\Windows\Temporary Internet Files\Content.IE5\MC1948L7\MC900438002[1].wmf">
            <a:extLst>
              <a:ext uri="{FF2B5EF4-FFF2-40B4-BE49-F238E27FC236}">
                <a16:creationId xmlns:a16="http://schemas.microsoft.com/office/drawing/2014/main" id="{B6B344F8-7A0F-4649-9337-60212463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133600"/>
            <a:ext cx="850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>
            <a:extLst>
              <a:ext uri="{FF2B5EF4-FFF2-40B4-BE49-F238E27FC236}">
                <a16:creationId xmlns:a16="http://schemas.microsoft.com/office/drawing/2014/main" id="{B91D5361-801E-4D4A-BC9E-95D0856DF3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B34E6F-B7B3-4DFC-9999-027BA5B4D65C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ru-RU" altLang="ru-RU" sz="14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0E0054A-7382-4144-B301-361066C82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5619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Самостоятельно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4E4EC61-EA52-4B38-8616-E3DCA86D3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25513"/>
            <a:ext cx="8507412" cy="847725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600" b="1"/>
              <a:t>1. </a:t>
            </a:r>
            <a:r>
              <a:rPr lang="ru-RU" altLang="ru-RU" sz="1600"/>
              <a:t>Изменить код программы второго проекта так, чтобы программа запрашивала имя пользователя и здоровалась с ним по этому имени.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600" b="1" u="sng"/>
              <a:t>Пример результата</a:t>
            </a:r>
            <a:r>
              <a:rPr lang="ru-RU" altLang="ru-RU" sz="1600" b="1"/>
              <a:t>:</a:t>
            </a:r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C6808538-6A03-4243-951D-80596B1D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54150"/>
            <a:ext cx="4518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6378B8A-3A1B-4EC5-8D2D-70C58372E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2608263"/>
            <a:ext cx="8518525" cy="3124200"/>
          </a:xfrm>
          <a:prstGeom prst="rect">
            <a:avLst/>
          </a:prstGeom>
          <a:noFill/>
          <a:ln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/>
              <a:t>2. </a:t>
            </a:r>
            <a:r>
              <a:rPr lang="ru-RU" altLang="ru-RU" sz="1600" kern="0" dirty="0"/>
              <a:t>Добавить в решение третий проект с именем </a:t>
            </a:r>
            <a:r>
              <a:rPr lang="en-US" altLang="ru-RU" sz="1600" b="1" kern="0" dirty="0"/>
              <a:t>Task_03</a:t>
            </a:r>
            <a:r>
              <a:rPr lang="ru-RU" altLang="ru-RU" sz="1600" kern="0" dirty="0"/>
              <a:t>. Программа последовательно запрашивает у пользователя имя, фамилию и отчество. Сохраняет данные в три разные переменные и выводит на экран на отдельных строках в виде анкетных данных.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/>
              <a:t>Например,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u="sng" kern="0" dirty="0"/>
              <a:t>Ввод: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Иванов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Иванович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u="sng" kern="0" dirty="0"/>
              <a:t>Вывод:</a:t>
            </a:r>
            <a:endParaRPr lang="en-US" altLang="ru-RU" sz="1600" b="1" u="sng" kern="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Имя: Иван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Отчество: Иванович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Фамилия: Иванов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ru-RU" altLang="ru-RU" sz="1600" b="1" kern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90B1BFFC-397C-414F-A630-173DAFD91A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E4309D-3E07-461C-ACA6-0289C6492D39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ru-RU" altLang="ru-RU" sz="14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2109B43-1AE6-4888-970B-1C708A71F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908050"/>
            <a:ext cx="8259763" cy="5041230"/>
          </a:xfrm>
          <a:ln>
            <a:solidFill>
              <a:srgbClr val="0070C0"/>
            </a:solidFill>
            <a:miter lim="800000"/>
            <a:headEnd/>
            <a:tailEnd/>
          </a:ln>
          <a:extLst/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dirty="0"/>
              <a:t>Создайте в решении проект с именем </a:t>
            </a:r>
            <a:r>
              <a:rPr lang="en-US" altLang="ru-RU" sz="1800" b="1" dirty="0"/>
              <a:t>Task_04.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/>
              <a:t>В методе </a:t>
            </a:r>
            <a:r>
              <a:rPr lang="en-US" altLang="ru-RU" sz="1800" b="1" noProof="1">
                <a:latin typeface="Consolas" panose="020B0609020204030204" pitchFamily="49" charset="0"/>
              </a:rPr>
              <a:t>Main() </a:t>
            </a:r>
            <a:r>
              <a:rPr lang="ru-RU" altLang="ru-RU" sz="1800" b="1" noProof="1"/>
              <a:t>опишите и инициалируйте переменную </a:t>
            </a:r>
            <a:r>
              <a:rPr lang="en-US" altLang="ru-RU" sz="1800" b="1" noProof="1"/>
              <a:t>resul</a:t>
            </a:r>
            <a:r>
              <a:rPr lang="en-US" altLang="ru-RU" sz="1600" b="1" noProof="1"/>
              <a:t>t: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"5 / 3 = 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+ 5 / 3;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оператор вывода значений переменной 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Запустите программу </a:t>
            </a: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Ctrl+F5)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строчку, кода, изменяющую значение переменной 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result: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"5.0 / 3.0 = 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+ 5.0 / 3.0;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Повторите шаги 3 и 4.</a:t>
            </a:r>
            <a:endParaRPr lang="en-US" altLang="ru-RU" sz="1800" b="1" noProof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ещё одну строчку, кода, изменяющую значение переменной 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result:</a:t>
            </a: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5 / 3;</a:t>
            </a:r>
            <a:endParaRPr lang="ru-R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Повторите шаги 3 и 4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Изменить строку, добавленную на шаге 7 на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5 / 3 + 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- </a:t>
            </a:r>
            <a:r>
              <a:rPr lang="ru-RU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это 5/3"</a:t>
            </a:r>
            <a:r>
              <a:rPr lang="ru-R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Выполните шаг 4.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команды, приостанавливающие выполнение программы до нажатия 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Enter.</a:t>
            </a:r>
            <a:endParaRPr lang="ru-RU" altLang="ru-RU" sz="1800" b="1" noProof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Скомпилируйте программу.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Где находится </a:t>
            </a:r>
            <a:r>
              <a:rPr lang="en-US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exe-</a:t>
            </a:r>
            <a:r>
              <a:rPr lang="ru-RU" altLang="ru-RU" sz="1800" b="1" noProof="1">
                <a:solidFill>
                  <a:srgbClr val="000000"/>
                </a:solidFill>
                <a:highlight>
                  <a:srgbClr val="FFFFFF"/>
                </a:highlight>
              </a:rPr>
              <a:t>модуль на диске? Найдите и запустите его.</a:t>
            </a:r>
            <a:r>
              <a:rPr lang="en-US" altLang="ru-RU" sz="1800" b="1" noProof="1"/>
              <a:t>        </a:t>
            </a:r>
            <a:endParaRPr lang="ru-RU" altLang="ru-RU" sz="1800" b="1" noProof="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B6AD8F-F029-43D1-A9F1-E67072B81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8713787" cy="561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 значений арифметических выражений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ED8AD7A7-1E74-4BCF-B7BF-3DCC36435F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E0A58B-9C41-4269-A023-94DF735947C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ru-RU" altLang="ru-RU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8947819-18BD-4614-B8ED-585059498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чисел</a:t>
            </a:r>
            <a:r>
              <a: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методе </a:t>
            </a:r>
            <a:r>
              <a:rPr lang="en-US" sz="2800" b="1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ToString</a:t>
            </a: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B71BE4F4-D6A7-4070-A3EB-C886B3079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836613"/>
            <a:ext cx="8229600" cy="4976812"/>
          </a:xfrm>
          <a:ln>
            <a:solidFill>
              <a:srgbClr val="0070C0"/>
            </a:solidFill>
          </a:ln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ru-RU" dirty="0"/>
              <a:t>Формирует строку с изображением числа выражение:</a:t>
            </a:r>
            <a:endParaRPr lang="en-US" dirty="0"/>
          </a:p>
          <a:p>
            <a:pPr eaLnBrk="1" hangingPunct="1">
              <a:buFontTx/>
              <a:buNone/>
              <a:defRPr/>
            </a:pPr>
            <a:r>
              <a:rPr lang="ru-RU" dirty="0"/>
              <a:t>	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ru-RU" b="1" dirty="0" err="1">
                <a:solidFill>
                  <a:srgbClr val="C00000"/>
                </a:solidFill>
              </a:rPr>
              <a:t>первичное_выражение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ru-RU" b="1" dirty="0">
                <a:solidFill>
                  <a:srgbClr val="C00000"/>
                </a:solidFill>
              </a:rPr>
              <a:t>.</a:t>
            </a:r>
            <a:r>
              <a:rPr lang="en-US" b="1" dirty="0" err="1">
                <a:solidFill>
                  <a:srgbClr val="C00000"/>
                </a:solidFill>
              </a:rPr>
              <a:t>ToString</a:t>
            </a:r>
            <a:r>
              <a:rPr lang="en-US" b="1" dirty="0">
                <a:solidFill>
                  <a:srgbClr val="C00000"/>
                </a:solidFill>
              </a:rPr>
              <a:t>(“SR”)</a:t>
            </a:r>
            <a:r>
              <a:rPr lang="ru-RU" dirty="0"/>
              <a:t>,</a:t>
            </a:r>
          </a:p>
          <a:p>
            <a:pPr eaLnBrk="1" hangingPunct="1">
              <a:buFontTx/>
              <a:buNone/>
              <a:defRPr/>
            </a:pPr>
            <a:r>
              <a:rPr lang="ru-RU" dirty="0"/>
              <a:t>где 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ru-RU" b="1" dirty="0" err="1">
                <a:solidFill>
                  <a:srgbClr val="C00000"/>
                </a:solidFill>
              </a:rPr>
              <a:t>первичное_выражение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ru-RU" i="1" dirty="0"/>
              <a:t> </a:t>
            </a:r>
            <a:r>
              <a:rPr lang="ru-RU" dirty="0"/>
              <a:t>- это:</a:t>
            </a:r>
            <a:endParaRPr lang="en-US" dirty="0"/>
          </a:p>
          <a:p>
            <a:pPr eaLnBrk="1" hangingPunct="1">
              <a:defRPr/>
            </a:pPr>
            <a:r>
              <a:rPr lang="ru-RU" dirty="0"/>
              <a:t>Арифметическая константа</a:t>
            </a:r>
          </a:p>
          <a:p>
            <a:pPr eaLnBrk="1" hangingPunct="1">
              <a:defRPr/>
            </a:pPr>
            <a:r>
              <a:rPr lang="ru-RU" dirty="0"/>
              <a:t>Переменная встроенного арифметического типа</a:t>
            </a:r>
          </a:p>
          <a:p>
            <a:pPr eaLnBrk="1" hangingPunct="1">
              <a:defRPr/>
            </a:pPr>
            <a:r>
              <a:rPr lang="ru-RU" dirty="0"/>
              <a:t>Арифметическое выражение в круглых скобках</a:t>
            </a: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ru-RU" dirty="0"/>
          </a:p>
          <a:p>
            <a:pPr eaLnBrk="1" hangingPunct="1">
              <a:buFontTx/>
              <a:buNone/>
              <a:defRPr/>
            </a:pPr>
            <a:r>
              <a:rPr lang="en-US" b="1" dirty="0"/>
              <a:t>S</a:t>
            </a:r>
            <a:r>
              <a:rPr lang="en-US" dirty="0"/>
              <a:t> - </a:t>
            </a:r>
            <a:r>
              <a:rPr lang="ru-RU" dirty="0"/>
              <a:t>спецификатор формата (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ru-RU" dirty="0"/>
              <a:t>,...</a:t>
            </a:r>
            <a:r>
              <a:rPr lang="en-US" dirty="0"/>
              <a:t>)</a:t>
            </a:r>
          </a:p>
          <a:p>
            <a:pPr eaLnBrk="1" hangingPunct="1">
              <a:buFontTx/>
              <a:buNone/>
              <a:defRPr/>
            </a:pPr>
            <a:r>
              <a:rPr lang="en-US" b="1" dirty="0"/>
              <a:t>R</a:t>
            </a:r>
            <a:r>
              <a:rPr lang="en-US" dirty="0"/>
              <a:t> –</a:t>
            </a:r>
            <a:r>
              <a:rPr lang="ru-RU" dirty="0"/>
              <a:t> натуральное число (количество цифр в изображении числа или его дробной части)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5503E5BC-8AFF-4699-90CD-D85CDD3BD0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C9BDEE-1BAD-4130-890A-92495CD42614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ru-RU" altLang="ru-RU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BFD4848-42C8-4429-AFAE-5471FC82D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360362"/>
          </a:xfrm>
        </p:spPr>
        <p:txBody>
          <a:bodyPr/>
          <a:lstStyle/>
          <a:p>
            <a:pPr>
              <a:defRPr/>
            </a:pPr>
            <a:r>
              <a:rPr lang="ru-RU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 метода</a:t>
            </a:r>
            <a:r>
              <a:rPr lang="en-US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ToString()</a:t>
            </a:r>
            <a:br>
              <a:rPr lang="en-US" sz="3600" noProof="1"/>
            </a:br>
            <a:endParaRPr lang="ru-RU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334CC-6514-4D36-AA1B-483BBC9BFB61}"/>
              </a:ext>
            </a:extLst>
          </p:cNvPr>
          <p:cNvSpPr/>
          <p:nvPr/>
        </p:nvSpPr>
        <p:spPr>
          <a:xfrm>
            <a:off x="179512" y="1208407"/>
            <a:ext cx="8712968" cy="286232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"2/3 = 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 / 3).ToString(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"2.0/3 = 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(2.0 / 3).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"Для завершения нажмите ENTER"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метода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Main()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объявления класса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9C7165-A2B6-8B4D-B539-B8FB8B1BEE70}"/>
              </a:ext>
            </a:extLst>
          </p:cNvPr>
          <p:cNvSpPr/>
          <p:nvPr/>
        </p:nvSpPr>
        <p:spPr>
          <a:xfrm>
            <a:off x="152400" y="575912"/>
            <a:ext cx="874008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</a:t>
            </a:r>
            <a:r>
              <a:rPr lang="ru-RU" altLang="ru-RU" b="1" dirty="0"/>
              <a:t>5</a:t>
            </a:r>
            <a:r>
              <a:rPr lang="en-US" altLang="ru-RU" b="1" dirty="0"/>
              <a:t> </a:t>
            </a:r>
            <a:r>
              <a:rPr lang="ru-RU" altLang="ru-RU" b="1" dirty="0"/>
              <a:t>и посмотрите результат выполнения следующей программы.</a:t>
            </a:r>
            <a:endParaRPr lang="en-US" altLang="ru-RU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5503E5BC-8AFF-4699-90CD-D85CDD3BD0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C9BDEE-1BAD-4130-890A-92495CD42614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ru-RU" altLang="ru-RU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BFD4848-42C8-4429-AFAE-5471FC82D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360362"/>
          </a:xfrm>
        </p:spPr>
        <p:txBody>
          <a:bodyPr/>
          <a:lstStyle/>
          <a:p>
            <a:pPr>
              <a:defRPr/>
            </a:pPr>
            <a:r>
              <a:rPr lang="ru-RU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 метода</a:t>
            </a:r>
            <a:r>
              <a:rPr lang="en-US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ToString()</a:t>
            </a:r>
            <a:br>
              <a:rPr lang="en-US" sz="3600" noProof="1"/>
            </a:br>
            <a:endParaRPr lang="ru-RU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334CC-6514-4D36-AA1B-483BBC9BFB61}"/>
              </a:ext>
            </a:extLst>
          </p:cNvPr>
          <p:cNvSpPr/>
          <p:nvPr/>
        </p:nvSpPr>
        <p:spPr>
          <a:xfrm>
            <a:off x="179512" y="889844"/>
            <a:ext cx="8712968" cy="42473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"2/3 = 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 / 3).ToString(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"2.0/3 = 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(2.0 / 3).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"Для завершения нажмите ENTER"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метода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Main()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объявления класса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результаты выполнения программы: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2/3 = 0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2.0/3 = 0,6667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Для завершения нажмите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*/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4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>
            <a:extLst>
              <a:ext uri="{FF2B5EF4-FFF2-40B4-BE49-F238E27FC236}">
                <a16:creationId xmlns:a16="http://schemas.microsoft.com/office/drawing/2014/main" id="{98688310-3DF7-497D-8762-C789D1E16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D50A1-CFCC-4C1B-A37D-91E66B5E941C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ru-RU" altLang="ru-RU" sz="14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28447CB-3969-480C-8211-CC26641A9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числовых данных</a:t>
            </a:r>
          </a:p>
        </p:txBody>
      </p:sp>
      <p:sp>
        <p:nvSpPr>
          <p:cNvPr id="31748" name="Rectangle 47">
            <a:extLst>
              <a:ext uri="{FF2B5EF4-FFF2-40B4-BE49-F238E27FC236}">
                <a16:creationId xmlns:a16="http://schemas.microsoft.com/office/drawing/2014/main" id="{98E1CBD2-5DC1-41A0-8074-15A522652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u="sng"/>
              <a:t>Задание:</a:t>
            </a:r>
            <a:r>
              <a:rPr lang="ru-RU" altLang="ru-RU" sz="1800" b="1"/>
              <a:t> воспользовавшись возможностями метода </a:t>
            </a:r>
            <a:r>
              <a:rPr lang="en-US" altLang="ru-RU" sz="1800" b="1">
                <a:solidFill>
                  <a:srgbClr val="0000FF"/>
                </a:solidFill>
              </a:rPr>
              <a:t>ToString()</a:t>
            </a:r>
            <a:r>
              <a:rPr lang="en-US" altLang="ru-RU" sz="1800" b="1"/>
              <a:t>, </a:t>
            </a:r>
            <a:r>
              <a:rPr lang="ru-RU" altLang="ru-RU" sz="1800" b="1"/>
              <a:t>сформировать и вывести на экран таблицу: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18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---------------------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endParaRPr lang="ru-RU" altLang="ru-RU" sz="1800" b="1" noProof="1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|*Выражение*|*Формат*|**** Изображение ****|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|-----------|--------|---------------------|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F     | 1,67  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F4    | 1,6667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E     | 1,666667E+000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E5    | 1,66667E+000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G     | 1,66666666666667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G3    | 1,67  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(5.0/3e10)|  G3    | 1,67E-10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|(5.0/3e-10)|  G     | 16666666666,6667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(5.0/3e20)|  G     | 1,66666666666667E-10|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*-----------*--------*---------------------*</a:t>
            </a:r>
            <a:endParaRPr lang="ru-RU" altLang="ru-RU" sz="1800" b="1">
              <a:solidFill>
                <a:srgbClr val="8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7FB41-0DAF-5A45-8809-F786EA4CD805}"/>
              </a:ext>
            </a:extLst>
          </p:cNvPr>
          <p:cNvSpPr/>
          <p:nvPr/>
        </p:nvSpPr>
        <p:spPr>
          <a:xfrm>
            <a:off x="468313" y="903282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</a:t>
            </a:r>
            <a:r>
              <a:rPr lang="ru-RU" altLang="ru-RU" b="1" dirty="0"/>
              <a:t>6</a:t>
            </a:r>
            <a:endParaRPr lang="en-US" altLang="ru-RU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AA9B3E-A6BD-4E58-A527-AF59EAA249EE}"/>
              </a:ext>
            </a:extLst>
          </p:cNvPr>
          <p:cNvSpPr/>
          <p:nvPr/>
        </p:nvSpPr>
        <p:spPr>
          <a:xfrm>
            <a:off x="251520" y="404664"/>
            <a:ext cx="8712968" cy="63401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ru-RU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"|*Выражение*|*Формат*|**** Изображение ****|"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(top);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"|-----------|--------|---------------------|"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(line);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F 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F4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E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E5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"E5"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G 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G3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"G3"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(5.0/3e10)|  G3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"G3"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"|(5.0/3e-10)|  G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3e-10).ToString(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(5.0/3e20)|  G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line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"*-----------*--------*---------------------*"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(line);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91C13DF3-792C-4D55-AB54-1B780BCC2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257368-8E7B-44E2-9C24-392F4735B386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ru-RU" altLang="ru-RU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0700AF26-8D58-4161-8859-54729FCF4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32138" y="-171450"/>
            <a:ext cx="5915025" cy="792163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при выводе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5D6AD6-DCCD-44D5-93ED-444FC0A64791}"/>
              </a:ext>
            </a:extLst>
          </p:cNvPr>
          <p:cNvSpPr/>
          <p:nvPr/>
        </p:nvSpPr>
        <p:spPr>
          <a:xfrm>
            <a:off x="179512" y="901504"/>
            <a:ext cx="8507288" cy="378565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целочисленные переменные 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"Целое число: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ввод представления первого числа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Чтение с клавиатуры строки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Преобразование в тип </a:t>
            </a:r>
            <a:r>
              <a:rPr lang="en-US" sz="1600" b="1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"Целое число: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ввод представления второго числа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.TryParse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вывод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/>
          </a:p>
        </p:txBody>
      </p:sp>
      <p:sp>
        <p:nvSpPr>
          <p:cNvPr id="7170" name="Заголовок 1">
            <a:extLst>
              <a:ext uri="{FF2B5EF4-FFF2-40B4-BE49-F238E27FC236}">
                <a16:creationId xmlns:a16="http://schemas.microsoft.com/office/drawing/2014/main" id="{D32922D6-CC1A-499D-8581-C912C34C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673100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Преобразование типов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4CF16-B3D5-4926-8532-E3CB4E67D94F}"/>
              </a:ext>
            </a:extLst>
          </p:cNvPr>
          <p:cNvSpPr txBox="1"/>
          <p:nvPr/>
        </p:nvSpPr>
        <p:spPr>
          <a:xfrm>
            <a:off x="179512" y="5445224"/>
            <a:ext cx="603742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ru-R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Эксперименты с программой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Ввести вместо первого числа букву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Ввести вместо второго числа букву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Заключить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i="1" dirty="0"/>
              <a:t>в круглые скобки</a:t>
            </a:r>
          </a:p>
        </p:txBody>
      </p:sp>
      <p:sp>
        <p:nvSpPr>
          <p:cNvPr id="33797" name="Прямоугольник 5">
            <a:extLst>
              <a:ext uri="{FF2B5EF4-FFF2-40B4-BE49-F238E27FC236}">
                <a16:creationId xmlns:a16="http://schemas.microsoft.com/office/drawing/2014/main" id="{879648A0-4E3B-4475-8EC5-9C2431C2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4249738"/>
            <a:ext cx="985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C00000"/>
                </a:solidFill>
              </a:rPr>
              <a:t>Ctrl</a:t>
            </a:r>
            <a:r>
              <a:rPr lang="ru-RU" altLang="ru-RU" sz="1400" b="1">
                <a:solidFill>
                  <a:srgbClr val="C00000"/>
                </a:solidFill>
              </a:rPr>
              <a:t>+</a:t>
            </a:r>
            <a:r>
              <a:rPr lang="en-US" altLang="ru-RU" sz="1400" b="1">
                <a:solidFill>
                  <a:srgbClr val="C00000"/>
                </a:solidFill>
              </a:rPr>
              <a:t>F</a:t>
            </a:r>
            <a:r>
              <a:rPr lang="ru-RU" altLang="ru-RU" sz="1400" b="1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33798" name="Picture 2">
            <a:extLst>
              <a:ext uri="{FF2B5EF4-FFF2-40B4-BE49-F238E27FC236}">
                <a16:creationId xmlns:a16="http://schemas.microsoft.com/office/drawing/2014/main" id="{88BA1536-B38F-4B8A-B59B-36555B44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4535488"/>
            <a:ext cx="4584700" cy="1014412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F3753-8A46-3B4F-B209-005C6B6D437A}"/>
              </a:ext>
            </a:extLst>
          </p:cNvPr>
          <p:cNvSpPr/>
          <p:nvPr/>
        </p:nvSpPr>
        <p:spPr>
          <a:xfrm>
            <a:off x="178421" y="617735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02EFBD4-BB00-4BDD-A008-E31369FE8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Инфраструктура</a:t>
            </a:r>
            <a:endParaRPr lang="en-US" altLang="en-US"/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1097FF2-6278-4595-A009-6BE09FF4D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b="1" dirty="0">
                <a:solidFill>
                  <a:srgbClr val="002060"/>
                </a:solidFill>
              </a:rPr>
              <a:t>Материалы занятий</a:t>
            </a:r>
            <a:endParaRPr lang="en-US" altLang="en-US" b="1" dirty="0">
              <a:solidFill>
                <a:srgbClr val="002060"/>
              </a:solidFill>
            </a:endParaRPr>
          </a:p>
          <a:p>
            <a:pPr lvl="1"/>
            <a:r>
              <a:rPr lang="en-US" altLang="en-US" i="1" dirty="0"/>
              <a:t>Microsoft OneNote Class Notebook </a:t>
            </a:r>
            <a:r>
              <a:rPr lang="en-US" altLang="en-US" dirty="0"/>
              <a:t>(</a:t>
            </a:r>
            <a:r>
              <a:rPr lang="en-US" altLang="en-US" i="1" dirty="0"/>
              <a:t>ONCN</a:t>
            </a:r>
            <a:r>
              <a:rPr lang="en-US" altLang="en-US" dirty="0"/>
              <a:t>)</a:t>
            </a:r>
            <a:endParaRPr lang="ru-RU" altLang="en-US" dirty="0"/>
          </a:p>
          <a:p>
            <a:pPr lvl="1"/>
            <a:r>
              <a:rPr lang="ru-RU" altLang="en-US" dirty="0"/>
              <a:t>Доступ при помощи учётной записи</a:t>
            </a:r>
            <a:r>
              <a:rPr lang="en-US" altLang="en-US" dirty="0"/>
              <a:t> </a:t>
            </a:r>
            <a:r>
              <a:rPr lang="ru-RU" altLang="en-US" dirty="0"/>
              <a:t>в домене</a:t>
            </a:r>
            <a:r>
              <a:rPr lang="en-US" altLang="en-US" dirty="0"/>
              <a:t> </a:t>
            </a:r>
            <a:r>
              <a:rPr lang="en-US" altLang="en-US" b="1" dirty="0"/>
              <a:t>edu.hse.ru</a:t>
            </a:r>
            <a:endParaRPr lang="ru-RU" altLang="en-US" b="1" dirty="0"/>
          </a:p>
          <a:p>
            <a:pPr lvl="1"/>
            <a:r>
              <a:rPr lang="ru-RU" altLang="en-US" b="1" dirty="0"/>
              <a:t>Ссылка</a:t>
            </a:r>
            <a:r>
              <a:rPr lang="ru-RU" altLang="en-US" dirty="0"/>
              <a:t> </a:t>
            </a:r>
            <a:endParaRPr lang="en-US" altLang="en-US" dirty="0"/>
          </a:p>
          <a:p>
            <a:pPr lvl="2"/>
            <a:r>
              <a:rPr lang="ru-RU" altLang="en-US" dirty="0"/>
              <a:t>Короткая (</a:t>
            </a:r>
            <a:r>
              <a:rPr lang="en-US" dirty="0">
                <a:hlinkClick r:id="rId2"/>
              </a:rPr>
              <a:t>https://goo.gl/AKryF3</a:t>
            </a:r>
            <a:r>
              <a:rPr lang="ru-RU" altLang="en-US" dirty="0"/>
              <a:t>)</a:t>
            </a:r>
          </a:p>
          <a:p>
            <a:pPr lvl="2"/>
            <a:r>
              <a:rPr lang="ru-RU" altLang="en-US" dirty="0"/>
              <a:t>Полная (</a:t>
            </a:r>
            <a:r>
              <a:rPr lang="en-US" dirty="0">
                <a:hlinkClick r:id="rId3"/>
              </a:rPr>
              <a:t>https://eduhseru-my.sharepoint.com/personal/mkgordenko_edu_hse_ru/Documents/%D0%97%D0%B0%D0%BF%D0%B8%D1%81%D0%BD%D1%8B%D0%B5%20%D0%BA%D0%BD%D0%B8%D0%B6%D0%BA%D0%B8%20%D0%B4%D0%BB%D1%8F%20%D0%B7%D0%B0%D0%BD%D1%8F%D1%82%D0%B8%D0%B9/Programming_2018-2019/?web=1</a:t>
            </a:r>
            <a:r>
              <a:rPr lang="ru-RU" altLang="en-US" dirty="0"/>
              <a:t>)</a:t>
            </a:r>
            <a:endParaRPr lang="en-US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B0715E35-87DF-4564-80E9-59FD269F93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18EE12-9EE9-4B54-8B10-13F8E076900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FB0534EE-61C6-4E0F-8939-4B11855F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07950"/>
            <a:ext cx="8229600" cy="1152525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преобразования строк в системные типы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AAFC721-C219-4607-B2EB-CC39DFB13EFC}"/>
              </a:ext>
            </a:extLst>
          </p:cNvPr>
          <p:cNvSpPr/>
          <p:nvPr/>
        </p:nvSpPr>
        <p:spPr>
          <a:xfrm>
            <a:off x="244475" y="1878013"/>
            <a:ext cx="8740775" cy="1120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ru-RU" b="1" dirty="0"/>
              <a:t>&lt;тип&gt; &lt;тип&gt;.</a:t>
            </a:r>
            <a:r>
              <a:rPr lang="en-US" b="1" dirty="0"/>
              <a:t>Parse</a:t>
            </a:r>
            <a:r>
              <a:rPr lang="ru-RU" b="1" dirty="0"/>
              <a:t>(&lt;строка&gt;)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ru-RU" sz="1600" b="1" dirty="0"/>
              <a:t>преобразует строковое представление числа в эквивалентное ему число типа &lt;тип&gt;. В случае, если строковое представление не может быть преобразовано к соответствующему типу, возникает исключение.</a:t>
            </a:r>
          </a:p>
        </p:txBody>
      </p:sp>
      <p:sp>
        <p:nvSpPr>
          <p:cNvPr id="34820" name="Прямоугольник 2">
            <a:extLst>
              <a:ext uri="{FF2B5EF4-FFF2-40B4-BE49-F238E27FC236}">
                <a16:creationId xmlns:a16="http://schemas.microsoft.com/office/drawing/2014/main" id="{EB9D53ED-42B2-48D5-85CA-EC6E982A9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371600"/>
            <a:ext cx="309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FF"/>
                </a:solidFill>
                <a:latin typeface="Consolas" panose="020B0609020204030204" pitchFamily="49" charset="0"/>
              </a:rPr>
              <a:t>int a = int.Parse(str);</a:t>
            </a:r>
          </a:p>
        </p:txBody>
      </p:sp>
      <p:sp>
        <p:nvSpPr>
          <p:cNvPr id="34821" name="Прямоугольник 1">
            <a:extLst>
              <a:ext uri="{FF2B5EF4-FFF2-40B4-BE49-F238E27FC236}">
                <a16:creationId xmlns:a16="http://schemas.microsoft.com/office/drawing/2014/main" id="{F4FB432D-1AFD-4A67-A6CC-52179EE1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3246438"/>
            <a:ext cx="335121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1">
                <a:solidFill>
                  <a:srgbClr val="000000"/>
                </a:solidFill>
                <a:latin typeface="Consolas" panose="020B0609020204030204" pitchFamily="49" charset="0"/>
              </a:rPr>
              <a:t>int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FF"/>
                </a:solidFill>
                <a:latin typeface="Consolas" panose="020B0609020204030204" pitchFamily="49" charset="0"/>
              </a:rPr>
              <a:t>int.TryParse(str, out b);</a:t>
            </a:r>
            <a:endParaRPr lang="ru-RU" altLang="ru-RU" sz="1800" b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0B4C0B48-7420-489A-9A16-19365D9EC9E4}"/>
              </a:ext>
            </a:extLst>
          </p:cNvPr>
          <p:cNvSpPr/>
          <p:nvPr/>
        </p:nvSpPr>
        <p:spPr>
          <a:xfrm>
            <a:off x="269875" y="4005263"/>
            <a:ext cx="8740775" cy="13684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00FF"/>
                </a:solidFill>
              </a:rPr>
              <a:t>bool</a:t>
            </a:r>
            <a:r>
              <a:rPr lang="ru-RU" b="1" dirty="0"/>
              <a:t> &lt;тип&gt;.</a:t>
            </a:r>
            <a:r>
              <a:rPr lang="en-US" b="1" dirty="0" err="1"/>
              <a:t>TryParse</a:t>
            </a:r>
            <a:r>
              <a:rPr lang="ru-RU" b="1" dirty="0"/>
              <a:t>(&lt;строка&gt;</a:t>
            </a:r>
            <a:r>
              <a:rPr lang="en-US" b="1" dirty="0"/>
              <a:t>, out &lt;</a:t>
            </a:r>
            <a:r>
              <a:rPr lang="ru-RU" b="1" dirty="0"/>
              <a:t>переменная</a:t>
            </a:r>
            <a:r>
              <a:rPr lang="en-US" b="1" dirty="0"/>
              <a:t>&gt;</a:t>
            </a:r>
            <a:r>
              <a:rPr lang="ru-RU" b="1" dirty="0"/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ru-RU" sz="1600" b="1" dirty="0"/>
              <a:t>преобразует строковое представление числа в эквивалентное ему число типа &lt;тип&gt; и присваивает значение переменной типа &lt;тип&gt;. В случае, если строковое представление не может быть преобразовано к соответствующему типу, метод  возвращает значение </a:t>
            </a:r>
            <a:r>
              <a:rPr lang="en-US" b="1" dirty="0">
                <a:solidFill>
                  <a:srgbClr val="0000FF"/>
                </a:solidFill>
              </a:rPr>
              <a:t>false</a:t>
            </a:r>
            <a:r>
              <a:rPr lang="en-US" sz="1600" b="1" dirty="0"/>
              <a:t>, </a:t>
            </a:r>
            <a:r>
              <a:rPr lang="ru-RU" sz="1600" b="1" dirty="0"/>
              <a:t>иначе возвращает</a:t>
            </a:r>
            <a:r>
              <a:rPr lang="en-US" sz="1600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true</a:t>
            </a:r>
            <a:r>
              <a:rPr lang="ru-RU" sz="16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D2702-6AFC-4E26-9C44-EBE0B62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</a:t>
            </a:r>
          </a:p>
        </p:txBody>
      </p:sp>
      <p:sp>
        <p:nvSpPr>
          <p:cNvPr id="35843" name="Номер слайда 2">
            <a:extLst>
              <a:ext uri="{FF2B5EF4-FFF2-40B4-BE49-F238E27FC236}">
                <a16:creationId xmlns:a16="http://schemas.microsoft.com/office/drawing/2014/main" id="{C7365450-C5FE-42B7-9690-A505D08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EB7AF3-F725-480A-A7C8-496648B17FA5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ru-RU" altLang="ru-RU" sz="1400"/>
          </a:p>
        </p:txBody>
      </p:sp>
      <p:sp>
        <p:nvSpPr>
          <p:cNvPr id="35844" name="Прямоугольник 3">
            <a:extLst>
              <a:ext uri="{FF2B5EF4-FFF2-40B4-BE49-F238E27FC236}">
                <a16:creationId xmlns:a16="http://schemas.microsoft.com/office/drawing/2014/main" id="{C39A1213-F57F-47C1-8EBB-78EA9B8CB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5538"/>
            <a:ext cx="8229600" cy="23082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Модифицировать предыдущую программу и, вводя значения двух целых переменных 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выводить значения  выражений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alt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423C6A-E713-204B-BA3E-2E3D450D6129}"/>
              </a:ext>
            </a:extLst>
          </p:cNvPr>
          <p:cNvSpPr/>
          <p:nvPr/>
        </p:nvSpPr>
        <p:spPr>
          <a:xfrm>
            <a:off x="418908" y="826813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452A9-88A8-49EB-933F-81A01EB4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260350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Операция приведения типа</a:t>
            </a:r>
          </a:p>
        </p:txBody>
      </p:sp>
      <p:sp>
        <p:nvSpPr>
          <p:cNvPr id="36867" name="Номер слайда 2">
            <a:extLst>
              <a:ext uri="{FF2B5EF4-FFF2-40B4-BE49-F238E27FC236}">
                <a16:creationId xmlns:a16="http://schemas.microsoft.com/office/drawing/2014/main" id="{F3AEC435-E685-4213-AB13-0F67A242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81BB7C-12AF-47AD-A413-5DCB617F6821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ru-RU" altLang="ru-RU" sz="140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9C7520-2635-4EC6-AF5C-94E7D0BE9543}"/>
              </a:ext>
            </a:extLst>
          </p:cNvPr>
          <p:cNvSpPr/>
          <p:nvPr/>
        </p:nvSpPr>
        <p:spPr>
          <a:xfrm>
            <a:off x="827088" y="1092200"/>
            <a:ext cx="7747000" cy="8842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ru-RU" b="1" dirty="0"/>
              <a:t>(</a:t>
            </a:r>
            <a:r>
              <a:rPr lang="en-US" b="1" dirty="0"/>
              <a:t>&lt;</a:t>
            </a:r>
            <a:r>
              <a:rPr lang="ru-RU" b="1" dirty="0"/>
              <a:t>тип</a:t>
            </a:r>
            <a:r>
              <a:rPr lang="en-US" b="1" dirty="0"/>
              <a:t>&gt;)</a:t>
            </a:r>
            <a:r>
              <a:rPr lang="ru-RU" b="1" dirty="0"/>
              <a:t>(выражение)</a:t>
            </a:r>
            <a:endParaRPr lang="en-US" b="1" dirty="0"/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>
                <a:hlinkClick r:id="rId2"/>
              </a:rPr>
              <a:t>http://msdn.microsoft.com/ru-ru/library/ms173104.aspx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6869" name="Прямоугольник 4">
            <a:extLst>
              <a:ext uri="{FF2B5EF4-FFF2-40B4-BE49-F238E27FC236}">
                <a16:creationId xmlns:a16="http://schemas.microsoft.com/office/drawing/2014/main" id="{178ED26C-537A-4DAE-A3A3-589CED730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013325"/>
            <a:ext cx="8640763" cy="1047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</a:t>
            </a:r>
            <a:endParaRPr lang="ru-RU" altLang="ru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программе</a:t>
            </a:r>
            <a:r>
              <a:rPr lang="en-US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двух вещественных переменных. Вывести на экран сумму их дробных частей.</a:t>
            </a:r>
            <a:endParaRPr lang="ru-RU" alt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70" name="Прямоугольник 5">
            <a:extLst>
              <a:ext uri="{FF2B5EF4-FFF2-40B4-BE49-F238E27FC236}">
                <a16:creationId xmlns:a16="http://schemas.microsoft.com/office/drawing/2014/main" id="{E9B229CE-DE1F-443A-AAC1-815F05862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306638"/>
            <a:ext cx="3529012" cy="9239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/>
              <a:t>double </a:t>
            </a:r>
            <a:r>
              <a:rPr lang="en-US" altLang="ru-RU" sz="1800" b="1" dirty="0" err="1"/>
              <a:t>myPi</a:t>
            </a:r>
            <a:r>
              <a:rPr lang="en-US" altLang="ru-RU" sz="1800" b="1" dirty="0"/>
              <a:t> = 3.1418281828;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 err="1"/>
              <a:t>int</a:t>
            </a:r>
            <a:r>
              <a:rPr lang="en-US" altLang="ru-RU" sz="1800" b="1" dirty="0"/>
              <a:t> b = (</a:t>
            </a:r>
            <a:r>
              <a:rPr lang="en-US" altLang="ru-RU" sz="1800" b="1" dirty="0" err="1"/>
              <a:t>int</a:t>
            </a:r>
            <a:r>
              <a:rPr lang="en-US" altLang="ru-RU" sz="1800" b="1" dirty="0"/>
              <a:t>)</a:t>
            </a:r>
            <a:r>
              <a:rPr lang="en-US" altLang="ru-RU" sz="1800" b="1" dirty="0" err="1"/>
              <a:t>myPi</a:t>
            </a:r>
            <a:r>
              <a:rPr lang="en-US" altLang="ru-RU" sz="1800" b="1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 err="1"/>
              <a:t>Console.Write</a:t>
            </a:r>
            <a:r>
              <a:rPr lang="en-US" altLang="ru-RU" sz="1800" b="1" dirty="0"/>
              <a:t>(b);</a:t>
            </a:r>
            <a:endParaRPr lang="ru-RU" altLang="ru-RU" sz="1800" b="1" dirty="0"/>
          </a:p>
        </p:txBody>
      </p:sp>
      <p:sp>
        <p:nvSpPr>
          <p:cNvPr id="36871" name="Прямоугольник 6">
            <a:extLst>
              <a:ext uri="{FF2B5EF4-FFF2-40B4-BE49-F238E27FC236}">
                <a16:creationId xmlns:a16="http://schemas.microsoft.com/office/drawing/2014/main" id="{A334FAB1-AB97-4829-8777-C4CFDE817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2306638"/>
            <a:ext cx="2592388" cy="9239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char ch = 'A';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int b = ch;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Console.Write(b);            </a:t>
            </a:r>
            <a:endParaRPr lang="ru-RU" altLang="ru-RU" sz="1800" b="1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C375D1-98D9-4AA9-8BAF-9BCAEC6A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3125788"/>
            <a:ext cx="322262" cy="369887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2E151D-BCB4-4416-8467-946745B9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3127375"/>
            <a:ext cx="460375" cy="369888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endParaRPr lang="ru-RU" altLang="ru-RU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874" name="Прямоугольник 10">
            <a:extLst>
              <a:ext uri="{FF2B5EF4-FFF2-40B4-BE49-F238E27FC236}">
                <a16:creationId xmlns:a16="http://schemas.microsoft.com/office/drawing/2014/main" id="{3D116BC6-DA01-4E36-8379-4B8E82D4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03625"/>
            <a:ext cx="3529012" cy="9223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int b = 98;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char ch =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Console.Write(ch);</a:t>
            </a:r>
            <a:endParaRPr lang="ru-RU" altLang="ru-RU" sz="1800" b="1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60B917-166A-443B-B42B-EF8B0A1A4D06}"/>
              </a:ext>
            </a:extLst>
          </p:cNvPr>
          <p:cNvSpPr/>
          <p:nvPr/>
        </p:nvSpPr>
        <p:spPr>
          <a:xfrm>
            <a:off x="4265613" y="4368800"/>
            <a:ext cx="2941637" cy="36988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ru-RU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Ошибка компиляции!!!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76D971-3E91-FB49-A628-B9EAD02054D8}"/>
              </a:ext>
            </a:extLst>
          </p:cNvPr>
          <p:cNvSpPr/>
          <p:nvPr/>
        </p:nvSpPr>
        <p:spPr>
          <a:xfrm>
            <a:off x="3249960" y="5085156"/>
            <a:ext cx="571465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44387-14FA-4522-910C-38205161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15888"/>
            <a:ext cx="8229600" cy="563562"/>
          </a:xfrm>
        </p:spPr>
        <p:txBody>
          <a:bodyPr/>
          <a:lstStyle/>
          <a:p>
            <a:pPr>
              <a:defRPr/>
            </a:pPr>
            <a:r>
              <a: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ru-RU" sz="2800" b="1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амостоятельно</a:t>
            </a:r>
            <a:endParaRPr lang="ru-RU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891" name="Объект 2">
            <a:extLst>
              <a:ext uri="{FF2B5EF4-FFF2-40B4-BE49-F238E27FC236}">
                <a16:creationId xmlns:a16="http://schemas.microsoft.com/office/drawing/2014/main" id="{8AC144F9-D814-4A2A-9684-F77B780E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765175"/>
            <a:ext cx="8569325" cy="2519363"/>
          </a:xfrm>
          <a:solidFill>
            <a:schemeClr val="bg1"/>
          </a:solidFill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с именем </a:t>
            </a:r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Task10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напишите программу, решающую следующую задачу. Программа запрашивает у пользователя три любых слова, после чего печатает их в одну строку, разделяя вместо пробела символом восклицательный знак.</a:t>
            </a:r>
          </a:p>
          <a:p>
            <a:pPr marL="0" indent="0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ввода: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Небо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Солнце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Море</a:t>
            </a:r>
          </a:p>
          <a:p>
            <a:pPr marL="0" indent="0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marL="0" indent="0">
              <a:buFontTx/>
              <a:buNone/>
            </a:pPr>
            <a:r>
              <a:rPr lang="ru-RU" alt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Небо!Солнце!Море</a:t>
            </a:r>
            <a:endParaRPr lang="ru-RU" alt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92" name="Номер слайда 3">
            <a:extLst>
              <a:ext uri="{FF2B5EF4-FFF2-40B4-BE49-F238E27FC236}">
                <a16:creationId xmlns:a16="http://schemas.microsoft.com/office/drawing/2014/main" id="{9F150E95-DFFB-4683-8443-FBEEE098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FAF05D-A128-45E3-9F83-32CC17C4E2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ru-RU" altLang="ru-RU" sz="1400"/>
          </a:p>
        </p:txBody>
      </p:sp>
      <p:sp>
        <p:nvSpPr>
          <p:cNvPr id="37893" name="TextBox 4">
            <a:extLst>
              <a:ext uri="{FF2B5EF4-FFF2-40B4-BE49-F238E27FC236}">
                <a16:creationId xmlns:a16="http://schemas.microsoft.com/office/drawing/2014/main" id="{1430A978-05D1-4101-88C6-8D53FE9E5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29000"/>
            <a:ext cx="8569325" cy="3194050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с именем </a:t>
            </a:r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Task11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напишите программу, решающую следующую задачу. Программа запрашивает у пользователя три любых слова, после чего печатает их в столбик, обрамляя каждое слово слева и справа знаками минус.</a:t>
            </a:r>
          </a:p>
          <a:p>
            <a:pPr algn="just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ввода: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Небо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Солнце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Море</a:t>
            </a:r>
          </a:p>
          <a:p>
            <a:pPr algn="just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-Небо-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-Солнце-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-Море-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C118D-6BC1-4D23-9367-6C5916A1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1975"/>
          </a:xfrm>
        </p:spPr>
        <p:txBody>
          <a:bodyPr/>
          <a:lstStyle/>
          <a:p>
            <a:pPr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Домашнее задание</a:t>
            </a:r>
          </a:p>
        </p:txBody>
      </p:sp>
      <p:sp>
        <p:nvSpPr>
          <p:cNvPr id="38915" name="Объект 2">
            <a:extLst>
              <a:ext uri="{FF2B5EF4-FFF2-40B4-BE49-F238E27FC236}">
                <a16:creationId xmlns:a16="http://schemas.microsoft.com/office/drawing/2014/main" id="{00F107C1-D814-4099-8A8B-A12A050D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119188"/>
            <a:ext cx="8229600" cy="5406156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ru-RU" altLang="ru-RU" dirty="0"/>
              <a:t>Создать решение с именем </a:t>
            </a:r>
            <a:r>
              <a:rPr lang="en-US" altLang="ru-RU" b="1" dirty="0"/>
              <a:t>HW_1</a:t>
            </a:r>
            <a:r>
              <a:rPr lang="ru-RU" altLang="ru-RU" dirty="0"/>
              <a:t> и проектом консольного приложения </a:t>
            </a:r>
            <a:r>
              <a:rPr lang="en-US" altLang="ru-RU" b="1" dirty="0"/>
              <a:t>Task01</a:t>
            </a:r>
            <a:r>
              <a:rPr lang="ru-RU" altLang="ru-RU" dirty="0"/>
              <a:t>. В</a:t>
            </a:r>
            <a:r>
              <a:rPr lang="en-US" altLang="ru-RU" dirty="0"/>
              <a:t> </a:t>
            </a:r>
            <a:r>
              <a:rPr lang="en-US" altLang="ru-RU" b="1" dirty="0"/>
              <a:t>Task01</a:t>
            </a:r>
            <a:r>
              <a:rPr lang="ru-RU" altLang="ru-RU" dirty="0"/>
              <a:t> осуществить вывод на экран строки </a:t>
            </a:r>
            <a:r>
              <a:rPr lang="en-US" altLang="ru-RU" dirty="0"/>
              <a:t>“Hello, World!”</a:t>
            </a:r>
          </a:p>
          <a:p>
            <a:r>
              <a:rPr lang="en-US" altLang="ru-RU" b="1" dirty="0"/>
              <a:t>Task02. </a:t>
            </a:r>
            <a:r>
              <a:rPr lang="ru-RU" altLang="ru-RU" dirty="0"/>
              <a:t>В текстовом режиме выведите в консольное окно изображение вашей фамилии, составленное из выбранных вами символов (</a:t>
            </a:r>
            <a:r>
              <a:rPr lang="en-US" altLang="ru-RU" dirty="0"/>
              <a:t>‘*’</a:t>
            </a:r>
            <a:r>
              <a:rPr lang="ru-RU" altLang="ru-RU" dirty="0"/>
              <a:t>, </a:t>
            </a:r>
            <a:r>
              <a:rPr lang="en-US" altLang="ru-RU" dirty="0"/>
              <a:t>‘x’</a:t>
            </a:r>
            <a:r>
              <a:rPr lang="ru-RU" altLang="ru-RU" dirty="0"/>
              <a:t>, проч.). </a:t>
            </a:r>
          </a:p>
          <a:p>
            <a:r>
              <a:rPr lang="ru-RU" altLang="en-US" dirty="0"/>
              <a:t>Добавьте в решение новый проект с именем </a:t>
            </a:r>
            <a:r>
              <a:rPr lang="en-US" altLang="en-US" b="1" dirty="0" err="1"/>
              <a:t>ASCIIDecoder</a:t>
            </a:r>
            <a:r>
              <a:rPr lang="ru-RU" altLang="en-US" dirty="0"/>
              <a:t>. Получать от пользователя целое число </a:t>
            </a:r>
            <a:r>
              <a:rPr lang="en-US" altLang="en-US" b="1" dirty="0"/>
              <a:t>Code</a:t>
            </a:r>
            <a:r>
              <a:rPr lang="en-US" altLang="en-US" dirty="0"/>
              <a:t> </a:t>
            </a:r>
            <a:r>
              <a:rPr lang="ru-RU" altLang="en-US" dirty="0"/>
              <a:t>из диапазона от </a:t>
            </a:r>
            <a:r>
              <a:rPr lang="ru-RU" altLang="en-US" b="1" dirty="0"/>
              <a:t>32</a:t>
            </a:r>
            <a:r>
              <a:rPr lang="ru-RU" altLang="en-US" dirty="0"/>
              <a:t> до </a:t>
            </a:r>
            <a:r>
              <a:rPr lang="ru-RU" altLang="en-US" b="1" dirty="0"/>
              <a:t>127</a:t>
            </a:r>
            <a:r>
              <a:rPr lang="ru-RU" altLang="en-US" dirty="0"/>
              <a:t> (считать входные данные корректными).</a:t>
            </a:r>
            <a:r>
              <a:rPr lang="en-US" altLang="en-US" dirty="0"/>
              <a:t> </a:t>
            </a:r>
            <a:r>
              <a:rPr lang="ru-RU" altLang="en-US" dirty="0"/>
              <a:t>Выводить на экран изображение символа, представленное в таблице кодов </a:t>
            </a:r>
            <a:r>
              <a:rPr lang="en-US" altLang="en-US" b="1" dirty="0"/>
              <a:t>ASCII</a:t>
            </a:r>
            <a:r>
              <a:rPr lang="ru-RU" altLang="en-US" dirty="0"/>
              <a:t> кодом </a:t>
            </a:r>
            <a:r>
              <a:rPr lang="en-US" altLang="en-US" b="1" dirty="0"/>
              <a:t>Code</a:t>
            </a:r>
            <a:r>
              <a:rPr lang="ru-RU" altLang="en-US" dirty="0"/>
              <a:t>. При выполнении задания использовать методы преобразования строк в целые типы и операцию приведения типа.</a:t>
            </a:r>
            <a:endParaRPr lang="en-US" altLang="en-US" dirty="0"/>
          </a:p>
          <a:p>
            <a:endParaRPr lang="ru-RU" altLang="ru-RU" dirty="0"/>
          </a:p>
          <a:p>
            <a:pPr marL="457200" indent="-457200">
              <a:buFontTx/>
              <a:buAutoNum type="arabicPeriod"/>
            </a:pPr>
            <a:endParaRPr lang="en-US" altLang="ru-RU" dirty="0"/>
          </a:p>
          <a:p>
            <a:pPr marL="457200" indent="-457200">
              <a:buFontTx/>
              <a:buNone/>
            </a:pPr>
            <a:endParaRPr lang="ru-RU" altLang="ru-RU" dirty="0"/>
          </a:p>
        </p:txBody>
      </p:sp>
      <p:sp>
        <p:nvSpPr>
          <p:cNvPr id="38916" name="Номер слайда 3">
            <a:extLst>
              <a:ext uri="{FF2B5EF4-FFF2-40B4-BE49-F238E27FC236}">
                <a16:creationId xmlns:a16="http://schemas.microsoft.com/office/drawing/2014/main" id="{319539B1-76A0-4A7E-8907-AB71C7DD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66B093-D0AE-4D5C-9388-4650E7D4801A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ru-RU" altLang="ru-RU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988D7-1297-4A40-B9D1-58B27580B009}"/>
              </a:ext>
            </a:extLst>
          </p:cNvPr>
          <p:cNvSpPr txBox="1"/>
          <p:nvPr/>
        </p:nvSpPr>
        <p:spPr>
          <a:xfrm>
            <a:off x="457200" y="570722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Дома создайте </a:t>
            </a:r>
            <a:r>
              <a:rPr lang="ru-RU" b="1" dirty="0">
                <a:solidFill>
                  <a:srgbClr val="C00000"/>
                </a:solidFill>
              </a:rPr>
              <a:t>одно</a:t>
            </a:r>
            <a:r>
              <a:rPr lang="ru-RU" dirty="0">
                <a:solidFill>
                  <a:srgbClr val="C00000"/>
                </a:solidFill>
              </a:rPr>
              <a:t> решение, в нём в разных проектах разместите решение задач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4F310-D066-4B8C-9E76-E90A517D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1975"/>
          </a:xfrm>
        </p:spPr>
        <p:txBody>
          <a:bodyPr/>
          <a:lstStyle/>
          <a:p>
            <a:pPr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Домашнее задание</a:t>
            </a:r>
          </a:p>
        </p:txBody>
      </p:sp>
      <p:sp>
        <p:nvSpPr>
          <p:cNvPr id="40963" name="Объект 2">
            <a:extLst>
              <a:ext uri="{FF2B5EF4-FFF2-40B4-BE49-F238E27FC236}">
                <a16:creationId xmlns:a16="http://schemas.microsoft.com/office/drawing/2014/main" id="{A46F7B91-6D08-455F-BB9C-EF3017C5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836712"/>
            <a:ext cx="8521700" cy="2674631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algn="just" eaLnBrk="1" hangingPunct="1"/>
            <a:r>
              <a:rPr lang="en-US" altLang="ru-RU" b="1" dirty="0"/>
              <a:t>Task04. </a:t>
            </a:r>
            <a:r>
              <a:rPr lang="ru-RU" altLang="ru-RU" dirty="0">
                <a:cs typeface="Arial" panose="020B0604020202020204" pitchFamily="34" charset="0"/>
              </a:rPr>
              <a:t>Получить от пользователя значения напряжения </a:t>
            </a:r>
            <a:r>
              <a:rPr lang="en-US" altLang="ru-RU" b="1" dirty="0">
                <a:cs typeface="Arial" panose="020B0604020202020204" pitchFamily="34" charset="0"/>
              </a:rPr>
              <a:t>U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и сопротивления</a:t>
            </a:r>
            <a:r>
              <a:rPr lang="en-US" altLang="ru-RU" dirty="0">
                <a:cs typeface="Arial" panose="020B0604020202020204" pitchFamily="34" charset="0"/>
              </a:rPr>
              <a:t> </a:t>
            </a:r>
            <a:r>
              <a:rPr lang="en-US" altLang="ru-RU" b="1" dirty="0">
                <a:cs typeface="Arial" panose="020B0604020202020204" pitchFamily="34" charset="0"/>
              </a:rPr>
              <a:t>R</a:t>
            </a:r>
            <a:r>
              <a:rPr lang="ru-RU" altLang="ru-RU" b="1" dirty="0">
                <a:cs typeface="Arial" panose="020B0604020202020204" pitchFamily="34" charset="0"/>
              </a:rPr>
              <a:t>, </a:t>
            </a:r>
            <a:r>
              <a:rPr lang="ru-RU" altLang="ru-RU" dirty="0">
                <a:cs typeface="Arial" panose="020B0604020202020204" pitchFamily="34" charset="0"/>
              </a:rPr>
              <a:t>вычислить силу тока </a:t>
            </a:r>
            <a:r>
              <a:rPr lang="en-US" altLang="ru-RU" dirty="0">
                <a:cs typeface="Arial" panose="020B0604020202020204" pitchFamily="34" charset="0"/>
              </a:rPr>
              <a:t> </a:t>
            </a:r>
            <a:r>
              <a:rPr lang="en-US" altLang="ru-RU" b="1" dirty="0">
                <a:cs typeface="Arial" panose="020B0604020202020204" pitchFamily="34" charset="0"/>
              </a:rPr>
              <a:t>I = U/R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и потребляемую мощность </a:t>
            </a:r>
            <a:r>
              <a:rPr lang="en-US" altLang="ru-RU" b="1" dirty="0">
                <a:cs typeface="Arial" panose="020B0604020202020204" pitchFamily="34" charset="0"/>
              </a:rPr>
              <a:t> P = U</a:t>
            </a:r>
            <a:r>
              <a:rPr lang="ru-RU" altLang="ru-RU" b="1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en-US" altLang="ru-RU" b="1" dirty="0">
                <a:cs typeface="Arial" panose="020B0604020202020204" pitchFamily="34" charset="0"/>
              </a:rPr>
              <a:t>/R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электрической цепи.</a:t>
            </a:r>
          </a:p>
          <a:p>
            <a:pPr algn="just" eaLnBrk="1" hangingPunct="1"/>
            <a:r>
              <a:rPr lang="en-US" altLang="ru-RU" b="1" dirty="0"/>
              <a:t>Task05. </a:t>
            </a:r>
            <a:r>
              <a:rPr lang="ru-RU" altLang="ru-RU" dirty="0">
                <a:cs typeface="Arial" panose="020B0604020202020204" pitchFamily="34" charset="0"/>
              </a:rPr>
              <a:t>Получить от пользователя значения длин двух катетов, вычислить и вывести на экран значение гипотенузы.</a:t>
            </a:r>
          </a:p>
          <a:p>
            <a:pPr marL="457200" indent="-457200" algn="just" eaLnBrk="1" hangingPunct="1">
              <a:buFontTx/>
              <a:buAutoNum type="arabicPeriod"/>
            </a:pPr>
            <a:endParaRPr lang="ru-RU" altLang="ru-RU" dirty="0">
              <a:cs typeface="Arial" panose="020B0604020202020204" pitchFamily="34" charset="0"/>
            </a:endParaRPr>
          </a:p>
          <a:p>
            <a:pPr marL="457200" indent="-457200" eaLnBrk="1" hangingPunct="1">
              <a:buFontTx/>
              <a:buAutoNum type="arabicPeriod"/>
            </a:pPr>
            <a:endParaRPr lang="ru-RU" altLang="ru-RU" b="1" dirty="0">
              <a:cs typeface="Arial" panose="020B0604020202020204" pitchFamily="34" charset="0"/>
            </a:endParaRPr>
          </a:p>
          <a:p>
            <a:pPr marL="457200" indent="-457200" eaLnBrk="1" hangingPunct="1">
              <a:buFontTx/>
              <a:buNone/>
            </a:pPr>
            <a:endParaRPr lang="ru-RU" altLang="ru-RU" b="1" dirty="0"/>
          </a:p>
          <a:p>
            <a:pPr marL="457200" indent="-457200">
              <a:buFontTx/>
              <a:buAutoNum type="arabicPeriod"/>
            </a:pPr>
            <a:endParaRPr lang="en-US" altLang="ru-RU" b="1" dirty="0"/>
          </a:p>
          <a:p>
            <a:pPr marL="457200" indent="-457200">
              <a:buFontTx/>
              <a:buNone/>
            </a:pPr>
            <a:endParaRPr lang="ru-RU" altLang="ru-RU" b="1" dirty="0"/>
          </a:p>
        </p:txBody>
      </p:sp>
      <p:sp>
        <p:nvSpPr>
          <p:cNvPr id="40964" name="Номер слайда 3">
            <a:extLst>
              <a:ext uri="{FF2B5EF4-FFF2-40B4-BE49-F238E27FC236}">
                <a16:creationId xmlns:a16="http://schemas.microsoft.com/office/drawing/2014/main" id="{5F486FBA-EBA1-4425-AED3-CAAC62E3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5EF807-D46D-4D07-9708-C81192C0A818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ru-RU" altLang="ru-RU" sz="1400"/>
          </a:p>
        </p:txBody>
      </p:sp>
      <p:sp>
        <p:nvSpPr>
          <p:cNvPr id="40965" name="Прямоугольник 4">
            <a:extLst>
              <a:ext uri="{FF2B5EF4-FFF2-40B4-BE49-F238E27FC236}">
                <a16:creationId xmlns:a16="http://schemas.microsoft.com/office/drawing/2014/main" id="{CB7E82B6-1026-479D-91B0-A1BD3433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13" y="5229200"/>
            <a:ext cx="8229600" cy="6461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i="1" dirty="0"/>
              <a:t>Microsoft Visual C# 2010: An introduction to object-oriented programming. 4-th edition</a:t>
            </a:r>
            <a:r>
              <a:rPr lang="en-US" altLang="ru-RU" sz="1800" dirty="0"/>
              <a:t>, Chapter 1</a:t>
            </a:r>
            <a:r>
              <a:rPr lang="ru-RU" altLang="ru-RU" sz="1800" dirty="0"/>
              <a:t>, прочитать, реализовать примеры, решить задачи.</a:t>
            </a:r>
            <a:endParaRPr lang="en-US" altLang="ru-RU" sz="1800" dirty="0"/>
          </a:p>
        </p:txBody>
      </p:sp>
      <p:sp>
        <p:nvSpPr>
          <p:cNvPr id="40966" name="TextBox 2">
            <a:extLst>
              <a:ext uri="{FF2B5EF4-FFF2-40B4-BE49-F238E27FC236}">
                <a16:creationId xmlns:a16="http://schemas.microsoft.com/office/drawing/2014/main" id="{E4EB54F9-855F-4F4D-8788-47F8DDB5B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32" y="4725144"/>
            <a:ext cx="79216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8800" dirty="0">
                <a:solidFill>
                  <a:srgbClr val="FF0000"/>
                </a:solidFill>
              </a:rPr>
              <a:t>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349D-8446-4A91-A352-C667DC96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FC4-28FB-42EE-8019-A53CA7D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 на портал </a:t>
            </a:r>
            <a:r>
              <a:rPr lang="en-US" b="1" dirty="0"/>
              <a:t>portal.office.com</a:t>
            </a:r>
          </a:p>
          <a:p>
            <a:pPr lvl="1"/>
            <a:r>
              <a:rPr lang="ru-RU" dirty="0"/>
              <a:t>Потребует учётная запись </a:t>
            </a:r>
            <a:r>
              <a:rPr lang="en-US" dirty="0">
                <a:hlinkClick r:id="rId2"/>
              </a:rPr>
              <a:t>*@edu.hse.ru</a:t>
            </a:r>
            <a:endParaRPr lang="en-US" dirty="0"/>
          </a:p>
          <a:p>
            <a:pPr lvl="1"/>
            <a:r>
              <a:rPr lang="ru-RU" dirty="0"/>
              <a:t>При первом входе нужно развернуть </a:t>
            </a:r>
            <a:r>
              <a:rPr lang="en-US" b="1" dirty="0"/>
              <a:t>Office 365</a:t>
            </a:r>
          </a:p>
          <a:p>
            <a:pPr lvl="1"/>
            <a:r>
              <a:rPr lang="ru-RU" dirty="0"/>
              <a:t>После этого будут доступны приложения и сервисы, в том числе установка </a:t>
            </a:r>
            <a:r>
              <a:rPr lang="en-US" b="1" dirty="0"/>
              <a:t>Office 2016</a:t>
            </a:r>
            <a:r>
              <a:rPr lang="ru-RU" b="1" dirty="0"/>
              <a:t> </a:t>
            </a:r>
            <a:r>
              <a:rPr lang="ru-RU" dirty="0"/>
              <a:t>на несколько рабочих мест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E3C7-A9DF-46CA-B7D1-70D35025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F5D73AD8-D895-4293-B145-1427D2DB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6" y="3409107"/>
            <a:ext cx="742642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9D79-0563-48D2-90B0-B792D03C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OneNote </a:t>
            </a:r>
            <a:r>
              <a:rPr lang="ru-RU" dirty="0"/>
              <a:t>для </a:t>
            </a:r>
            <a:r>
              <a:rPr lang="en-US" dirty="0"/>
              <a:t>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E908C-FD2D-4BBE-9A63-E0405093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удобной работы на своих компьютерах скачайте и установите </a:t>
            </a:r>
            <a:r>
              <a:rPr lang="en-US" dirty="0"/>
              <a:t>Desktop </a:t>
            </a:r>
            <a:r>
              <a:rPr lang="ru-RU" dirty="0"/>
              <a:t>версию </a:t>
            </a:r>
            <a:r>
              <a:rPr lang="en-US" dirty="0"/>
              <a:t>OneNote 2016 (</a:t>
            </a:r>
            <a:r>
              <a:rPr lang="ru-RU" dirty="0"/>
              <a:t>см. предыдущий слайд)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OneNote </a:t>
            </a:r>
            <a:r>
              <a:rPr lang="ru-RU" dirty="0"/>
              <a:t>в </a:t>
            </a:r>
            <a:r>
              <a:rPr lang="en-US" dirty="0"/>
              <a:t>Mac App Store </a:t>
            </a:r>
            <a:r>
              <a:rPr lang="ru-RU" dirty="0"/>
              <a:t>(</a:t>
            </a:r>
            <a:r>
              <a:rPr lang="en-US" dirty="0">
                <a:hlinkClick r:id="rId2"/>
              </a:rPr>
              <a:t>https://itunes.apple.com/ru/app/microsoft-onenote/id784801555?mt=12</a:t>
            </a:r>
            <a:r>
              <a:rPr lang="ru-RU" dirty="0"/>
              <a:t>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E5B58-23CB-43A6-A159-3631911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D91EF966-B9C0-44D8-B004-3724A89E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02" y="2996952"/>
            <a:ext cx="3724795" cy="112410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C417BB5-95FD-403A-BA70-DAB499E1D0F7}"/>
              </a:ext>
            </a:extLst>
          </p:cNvPr>
          <p:cNvSpPr/>
          <p:nvPr/>
        </p:nvSpPr>
        <p:spPr>
          <a:xfrm>
            <a:off x="251520" y="3284984"/>
            <a:ext cx="3544208" cy="1063822"/>
          </a:xfrm>
          <a:prstGeom prst="wedgeRoundRectCallout">
            <a:avLst>
              <a:gd name="adj1" fmla="val 120945"/>
              <a:gd name="adj2" fmla="val -152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Записную книжку, открытую в облаке, можно будет открыть в </a:t>
            </a:r>
            <a:r>
              <a:rPr lang="en-US" dirty="0" err="1"/>
              <a:t>Deskop</a:t>
            </a:r>
            <a:r>
              <a:rPr lang="ru-RU" dirty="0"/>
              <a:t> приложении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BE4E-2089-4931-9F9A-6B3E36C0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Записная книжка курса</a:t>
            </a:r>
            <a:br>
              <a:rPr lang="ru-RU" dirty="0"/>
            </a:br>
            <a:r>
              <a:rPr lang="ru-RU" i="1" dirty="0"/>
              <a:t>Структура</a:t>
            </a:r>
            <a:endParaRPr lang="en-US" i="1" dirty="0"/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255DEBAE-7DE1-40EE-8506-70E3C808E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27744"/>
            <a:ext cx="2848373" cy="3343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975E5-A20E-4872-81DC-3486CCC9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EC56A17-D510-4819-87D4-3E580FB10DEF}"/>
              </a:ext>
            </a:extLst>
          </p:cNvPr>
          <p:cNvSpPr/>
          <p:nvPr/>
        </p:nvSpPr>
        <p:spPr>
          <a:xfrm>
            <a:off x="307734" y="1573091"/>
            <a:ext cx="4696314" cy="1423862"/>
          </a:xfrm>
          <a:prstGeom prst="wedgeRoundRectCallout">
            <a:avLst>
              <a:gd name="adj1" fmla="val 69846"/>
              <a:gd name="adj2" fmla="val 12532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_Collaboration Space </a:t>
            </a:r>
            <a:r>
              <a:rPr lang="ru-RU" dirty="0"/>
              <a:t>содержит секции с общей информацией и для совместной работы. В них может вносить правки любой пользователь.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5B6C612-BBE7-46AD-B3F8-D64448948D09}"/>
              </a:ext>
            </a:extLst>
          </p:cNvPr>
          <p:cNvSpPr/>
          <p:nvPr/>
        </p:nvSpPr>
        <p:spPr>
          <a:xfrm>
            <a:off x="307734" y="3750478"/>
            <a:ext cx="4696314" cy="1751621"/>
          </a:xfrm>
          <a:prstGeom prst="wedgeRoundRectCallout">
            <a:avLst>
              <a:gd name="adj1" fmla="val 70711"/>
              <a:gd name="adj2" fmla="val -42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_Content Library </a:t>
            </a:r>
            <a:r>
              <a:rPr lang="ru-RU" dirty="0"/>
              <a:t>содержит секции с лекциями, семинарами и дополнительными материалами. Изменять его могут только преподаватели и учебные ассистенты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A72B-85D2-49E6-8F1D-FE1CF3A1E719}"/>
              </a:ext>
            </a:extLst>
          </p:cNvPr>
          <p:cNvSpPr txBox="1"/>
          <p:nvPr/>
        </p:nvSpPr>
        <p:spPr>
          <a:xfrm>
            <a:off x="251520" y="5802749"/>
            <a:ext cx="864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rgbClr val="C00000"/>
                </a:solidFill>
              </a:rPr>
              <a:t>Кроме того, у каждого студента есть собственный личный раздел, который невидим другим студентам.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7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7E26-73CA-47F5-9D97-081D7A41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Размещение файлов на страницах </a:t>
            </a:r>
            <a:r>
              <a:rPr lang="en-US" dirty="0"/>
              <a:t>OneNote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245F3307-3B44-4095-A30D-7D544C5ABB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7" y="4466254"/>
            <a:ext cx="8699006" cy="177897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78470A-E159-4DAD-87D7-6FAB0C078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576" y="1600201"/>
            <a:ext cx="7931224" cy="1468760"/>
          </a:xfrm>
        </p:spPr>
        <p:txBody>
          <a:bodyPr/>
          <a:lstStyle/>
          <a:p>
            <a:r>
              <a:rPr lang="ru-RU" dirty="0"/>
              <a:t>На страницах записной книжки можно размещать текст, рисунки, программный код</a:t>
            </a:r>
            <a:r>
              <a:rPr lang="en-US" dirty="0"/>
              <a:t> (</a:t>
            </a:r>
            <a:r>
              <a:rPr lang="ru-RU" dirty="0"/>
              <a:t>например, </a:t>
            </a:r>
            <a:r>
              <a:rPr lang="en-US" dirty="0"/>
              <a:t>c repl.it)</a:t>
            </a:r>
            <a:r>
              <a:rPr lang="ru-RU" dirty="0"/>
              <a:t>, файлы, ссылки и т.д.</a:t>
            </a:r>
            <a:endParaRPr lang="en-US" dirty="0"/>
          </a:p>
          <a:p>
            <a:r>
              <a:rPr lang="ru-RU" dirty="0"/>
              <a:t>Прикрепление файла: </a:t>
            </a:r>
            <a:r>
              <a:rPr lang="ru-RU" i="1" dirty="0"/>
              <a:t>Вставка -</a:t>
            </a:r>
            <a:r>
              <a:rPr lang="en-US" i="1" dirty="0"/>
              <a:t>&gt;</a:t>
            </a:r>
            <a:r>
              <a:rPr lang="ru-RU" i="1" dirty="0"/>
              <a:t> Вложенный файл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95D9-FFAC-4240-B24F-A13944DE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354B25-7693-4B7B-93AC-0BC1D66DF208}"/>
              </a:ext>
            </a:extLst>
          </p:cNvPr>
          <p:cNvSpPr/>
          <p:nvPr/>
        </p:nvSpPr>
        <p:spPr>
          <a:xfrm>
            <a:off x="3779912" y="5229200"/>
            <a:ext cx="1080120" cy="1080120"/>
          </a:xfrm>
          <a:prstGeom prst="ellipse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5DD7C3-AABD-439A-A05B-78ACA74FF4FB}"/>
              </a:ext>
            </a:extLst>
          </p:cNvPr>
          <p:cNvSpPr/>
          <p:nvPr/>
        </p:nvSpPr>
        <p:spPr>
          <a:xfrm>
            <a:off x="1403648" y="4923691"/>
            <a:ext cx="1080120" cy="432048"/>
          </a:xfrm>
          <a:prstGeom prst="ellipse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1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47F19CBA-DB60-4006-8F2D-3E8E35996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в компьютерном классе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4158572-AABA-448C-80AA-B250C7B19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8788" y="1014413"/>
            <a:ext cx="8229600" cy="2630487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800" dirty="0"/>
              <a:t>В начале сеанса работы в классе студент должен на диске </a:t>
            </a:r>
            <a:r>
              <a:rPr lang="en-US" altLang="ru-RU" sz="2800" b="1" dirty="0"/>
              <a:t>D </a:t>
            </a:r>
            <a:r>
              <a:rPr lang="ru-RU" altLang="ru-RU" sz="2800" dirty="0"/>
              <a:t>создать папку и назвать ее своей фамилией (используйте латиницу).</a:t>
            </a:r>
          </a:p>
          <a:p>
            <a:pPr eaLnBrk="1" hangingPunct="1"/>
            <a:r>
              <a:rPr lang="ru-RU" altLang="ru-RU" sz="2800" dirty="0"/>
              <a:t>В папке следует сохранять результаты работы на практическом занятии.</a:t>
            </a:r>
          </a:p>
        </p:txBody>
      </p:sp>
      <p:sp>
        <p:nvSpPr>
          <p:cNvPr id="9220" name="TextBox 1">
            <a:extLst>
              <a:ext uri="{FF2B5EF4-FFF2-40B4-BE49-F238E27FC236}">
                <a16:creationId xmlns:a16="http://schemas.microsoft.com/office/drawing/2014/main" id="{9C61945F-343E-4888-A7CD-BD9F00030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4814888"/>
            <a:ext cx="8228012" cy="7080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i="1">
                <a:solidFill>
                  <a:srgbClr val="C00000"/>
                </a:solidFill>
              </a:rPr>
              <a:t>Внимание: После выключения компьютера, все папки с рабочего стола и диска </a:t>
            </a:r>
            <a:r>
              <a:rPr lang="en-US" altLang="ru-RU" sz="2000" b="1" i="1">
                <a:solidFill>
                  <a:srgbClr val="C00000"/>
                </a:solidFill>
              </a:rPr>
              <a:t>C:\</a:t>
            </a:r>
            <a:r>
              <a:rPr lang="ru-RU" altLang="ru-RU" sz="2000" b="1" i="1">
                <a:solidFill>
                  <a:srgbClr val="C00000"/>
                </a:solidFill>
              </a:rPr>
              <a:t>  автоматически удаляются!</a:t>
            </a:r>
          </a:p>
        </p:txBody>
      </p:sp>
      <p:pic>
        <p:nvPicPr>
          <p:cNvPr id="9221" name="Рисунок 1">
            <a:extLst>
              <a:ext uri="{FF2B5EF4-FFF2-40B4-BE49-F238E27FC236}">
                <a16:creationId xmlns:a16="http://schemas.microsoft.com/office/drawing/2014/main" id="{03E4AE2A-22E7-4A43-A96A-63996890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78765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16E212E0-F821-4164-B79B-2786FFEDB9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D87B18-425C-4CF0-9CEA-22F7B8044F3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9442D4C-A30B-4DDE-B1EF-A55CDE05CF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Последовательность Действий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8BD75D-F835-4245-8A7E-CCA08ED90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63625"/>
            <a:ext cx="8229600" cy="121285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000" b="1" dirty="0"/>
              <a:t>Запустить </a:t>
            </a:r>
            <a:r>
              <a:rPr lang="en-US" altLang="ru-RU" sz="2000" b="1" dirty="0"/>
              <a:t>Microsoft Visual Studio 201</a:t>
            </a:r>
            <a:r>
              <a:rPr lang="ru-RU" altLang="ru-RU" sz="2000" b="1" dirty="0"/>
              <a:t>7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3519DF-A288-AF45-B47C-A7FA7D89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8" y="2503069"/>
            <a:ext cx="7812360" cy="3515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5398</TotalTime>
  <Words>2805</Words>
  <Application>Microsoft Macintosh PowerPoint</Application>
  <PresentationFormat>Экран (4:3)</PresentationFormat>
  <Paragraphs>423</Paragraphs>
  <Slides>35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Times New Roman</vt:lpstr>
      <vt:lpstr>Verdana</vt:lpstr>
      <vt:lpstr>Оформление по умолчанию</vt:lpstr>
      <vt:lpstr>Модуль 1  Семинар 1</vt:lpstr>
      <vt:lpstr>План модуля</vt:lpstr>
      <vt:lpstr>Инфраструктура</vt:lpstr>
      <vt:lpstr>Office 365 Education</vt:lpstr>
      <vt:lpstr>OneNote для Desktop</vt:lpstr>
      <vt:lpstr>Записная книжка курса Структура</vt:lpstr>
      <vt:lpstr>Размещение файлов на страницах OneNote</vt:lpstr>
      <vt:lpstr>Работа в компьютерном классе</vt:lpstr>
      <vt:lpstr>Последовательность Действий</vt:lpstr>
      <vt:lpstr>Запуск Visual Studio 2017</vt:lpstr>
      <vt:lpstr>Проекты и решения</vt:lpstr>
      <vt:lpstr>Создание нового проекта</vt:lpstr>
      <vt:lpstr>Окно текстового редактора C#  с заготовкой консольного приложения</vt:lpstr>
      <vt:lpstr>Структура исполняемой программы</vt:lpstr>
      <vt:lpstr>Первая программа</vt:lpstr>
      <vt:lpstr>Модифицируем программу</vt:lpstr>
      <vt:lpstr>Выполнение exe-модуля</vt:lpstr>
      <vt:lpstr>Создание Второго Проекта</vt:lpstr>
      <vt:lpstr>Выбор проекта, запускаемого по Ctrl+F5</vt:lpstr>
      <vt:lpstr>Организация ввода строк</vt:lpstr>
      <vt:lpstr>Организация вывода строк</vt:lpstr>
      <vt:lpstr>Самостоятельно</vt:lpstr>
      <vt:lpstr>Презентация PowerPoint</vt:lpstr>
      <vt:lpstr>Форматирование чисел в методе ToString()</vt:lpstr>
      <vt:lpstr>Возможности метода  ToString() </vt:lpstr>
      <vt:lpstr>Возможности метода  ToString() </vt:lpstr>
      <vt:lpstr>Форматирование числовых данных</vt:lpstr>
      <vt:lpstr>Форматирование при выводе</vt:lpstr>
      <vt:lpstr>Преобразование типов</vt:lpstr>
      <vt:lpstr>Методы преобразования строк в системные типы</vt:lpstr>
      <vt:lpstr>Задача</vt:lpstr>
      <vt:lpstr>Операция приведения типа</vt:lpstr>
      <vt:lpstr>Cамостоятельно</vt:lpstr>
      <vt:lpstr>Домашнее задание</vt:lpstr>
      <vt:lpstr>Домашнее задание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Занятие 1</dc:title>
  <dc:creator>Vadim Podbelskiy</dc:creator>
  <cp:lastModifiedBy>Горденко Мария Константиновна</cp:lastModifiedBy>
  <cp:revision>150</cp:revision>
  <dcterms:created xsi:type="dcterms:W3CDTF">2010-08-25T13:59:08Z</dcterms:created>
  <dcterms:modified xsi:type="dcterms:W3CDTF">2018-08-31T10:52:26Z</dcterms:modified>
</cp:coreProperties>
</file>